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Mf78C0ELd0SP2sK4wDS6/IoW6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8EE"/>
    <a:srgbClr val="EE83A0"/>
    <a:srgbClr val="3D8488"/>
    <a:srgbClr val="807D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2"/>
  </p:normalViewPr>
  <p:slideViewPr>
    <p:cSldViewPr snapToGrid="0">
      <p:cViewPr varScale="1">
        <p:scale>
          <a:sx n="119" d="100"/>
          <a:sy n="119" d="100"/>
        </p:scale>
        <p:origin x="2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f5164fda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f5164fda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21c9cc9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21c9cc9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21c9cc92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21c9cc92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f5164fd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f5164fd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f5164fda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f5164fda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f5164fda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f5164fda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nmrn.org.uk/" TargetMode="External"/><Relationship Id="rId5" Type="http://schemas.openxmlformats.org/officeDocument/2006/relationships/hyperlink" Target="http://www.soychile.cl/Santiago/Espectaculos/2015/07/21/335458/Hablo-el-autor-de-la-falsa-conspiracion-entre-los-Minions-y-los-nazis-Partio-como-un-experimento-local-y-se-viralizo.aspx" TargetMode="External"/><Relationship Id="rId4" Type="http://schemas.openxmlformats.org/officeDocument/2006/relationships/hyperlink" Target="https://twitter.com/AbordoEc/status/62316377251395174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losqueno.com/aterrador-descubrimiento-la-onu-pide-prohibir-las-tareas-escolares-en-todo-el-mundo/"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who.int/" TargetMode="External"/><Relationship Id="rId3" Type="http://schemas.openxmlformats.org/officeDocument/2006/relationships/image" Target="../media/image8.png"/><Relationship Id="rId7" Type="http://schemas.openxmlformats.org/officeDocument/2006/relationships/hyperlink" Target="https://www.who.int/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un.org/fr/" TargetMode="External"/><Relationship Id="rId5" Type="http://schemas.openxmlformats.org/officeDocument/2006/relationships/hyperlink" Target="https://www.un.org/" TargetMode="External"/><Relationship Id="rId4" Type="http://schemas.openxmlformats.org/officeDocument/2006/relationships/hyperlink" Target="https://www.un.org/es/" TargetMode="External"/><Relationship Id="rId9" Type="http://schemas.openxmlformats.org/officeDocument/2006/relationships/hyperlink" Target="https://www.who.int/f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facebook.com/Ganarsinreferir/posts/1014813225314866?__xts__%5B0%5D=68.ARCallmCPuZ0AuZ41JV3-N1x65R5KVF0xKJqOpmPAZLAFl_pebGGCkI84xPoKXhvN2NOdxyeZ_7GYQOut7vTp2gCyXsaaSpFPVwwISJ4YjN_681zMaIVEVOXDsrxdAZOFsHPBpVjJiJ0kSnK-3aZT1h8BgPDaN-raRyciThmtbC-k-afWSeR6X8Xp9Cec-6oRmfHRhMsk2rPz_EzQLVZCoOojCPstKxjwzmJLGF_PO026ZNlUqo5lLUt1Yz3F4QF5Q03GGveA9cHZzwA6PcIgPfiUhvR1iSZQa-qpmevDNywI0inpMEhadR_AptbmTde8eFK1zgn87AzHm3jMYAJvKWd_Q&amp;__tn__=-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facebook.com/Ganarsinreferir/?__tn__=kC-R&amp;eid=ARBhTCBnbmHHvrPSFHca9V5kJQUopEmDMPnhxoCnV6EnWmXNMDTW2A3GbaLT_zJobp8xF2Mg4llGu7mP&amp;hc_ref=ARQdZ5k_VtWIMgSamZYe6lNkQzIl7D-tzM7PS9RnEC-qMkQGtsH0WVev3wzeLSSObwA&amp;fref=nf&amp;__xts__%5B0%5D=68.ARCallmCPuZ0AuZ41JV3-N1x65R5KVF0xKJqOpmPAZLAFl_pebGGCkI84xPoKXhvN2NOdxyeZ_7GYQOut7vTp2gCyXsaaSpFPVwwISJ4YjN_681zMaIVEVOXDsrxdAZOFsHPBpVjJiJ0kSnK-3aZT1h8BgPDaN-raRyciThmtbC-k-afWSeR6X8Xp9Cec-6oRmfHRhMsk2rPz_EzQLVZCoOojCPstKxjwzmJLGF_PO026ZNlUqo5lLUt1Yz3F4QF5Q03GGveA9cHZzwA6PcIgPfiUhvR1iSZQa-qpmevDNywI0inpMEhadR_AptbmTde8eFK1zgn87AzHm3jMYAJvKWd_Q" TargetMode="External"/><Relationship Id="rId5" Type="http://schemas.openxmlformats.org/officeDocument/2006/relationships/image" Target="../media/image6.png"/><Relationship Id="rId4" Type="http://schemas.openxmlformats.org/officeDocument/2006/relationships/hyperlink" Target="http://www.nationalgeographic.es/noticias/ciencia/espacio/gran-tormenta-solar?fbclid=IwAR1At4mmi7N4TJyChXbyHEE-B3p0RdCp6zWSQvuYGITUzDTlSpqcDDrQpkQ"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perma.cc/LM2B-4CQ4" TargetMode="External"/><Relationship Id="rId13" Type="http://schemas.openxmlformats.org/officeDocument/2006/relationships/hyperlink" Target="https://perma.cc/Z822-QHAE" TargetMode="External"/><Relationship Id="rId3" Type="http://schemas.openxmlformats.org/officeDocument/2006/relationships/hyperlink" Target="https://factual.afp.com/afp-mexico" TargetMode="External"/><Relationship Id="rId7" Type="http://schemas.openxmlformats.org/officeDocument/2006/relationships/hyperlink" Target="https://perma.cc/H5LC-GU3L" TargetMode="External"/><Relationship Id="rId12" Type="http://schemas.openxmlformats.org/officeDocument/2006/relationships/hyperlink" Target="https://perma.cc/PG3P-EANN" TargetMode="External"/><Relationship Id="rId17" Type="http://schemas.openxmlformats.org/officeDocument/2006/relationships/image" Target="../media/image8.png"/><Relationship Id="rId2" Type="http://schemas.openxmlformats.org/officeDocument/2006/relationships/notesSlide" Target="../notesSlides/notesSlide7.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factual.afp.com/#email" TargetMode="External"/><Relationship Id="rId11" Type="http://schemas.openxmlformats.org/officeDocument/2006/relationships/hyperlink" Target="https://perma.cc/4854-KNTJ" TargetMode="External"/><Relationship Id="rId5" Type="http://schemas.openxmlformats.org/officeDocument/2006/relationships/hyperlink" Target="https://factual.afp.com/#twitter" TargetMode="External"/><Relationship Id="rId15" Type="http://schemas.openxmlformats.org/officeDocument/2006/relationships/hyperlink" Target="https://perma.cc/G8NT-EJHF" TargetMode="External"/><Relationship Id="rId10" Type="http://schemas.openxmlformats.org/officeDocument/2006/relationships/hyperlink" Target="https://perma.cc/673N-MQ3A" TargetMode="External"/><Relationship Id="rId4" Type="http://schemas.openxmlformats.org/officeDocument/2006/relationships/hyperlink" Target="https://factual.afp.com/#facebook" TargetMode="External"/><Relationship Id="rId9" Type="http://schemas.openxmlformats.org/officeDocument/2006/relationships/hyperlink" Target="https://api.whatsapp.com/send?phone=5215579082889&amp;text=&amp;source=&amp;data=" TargetMode="External"/><Relationship Id="rId14" Type="http://schemas.openxmlformats.org/officeDocument/2006/relationships/hyperlink" Target="https://perma.cc/CA2E-R46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facebook.com/HO2768/posts/10207274837327981"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Rectangle 5">
            <a:extLst>
              <a:ext uri="{FF2B5EF4-FFF2-40B4-BE49-F238E27FC236}">
                <a16:creationId xmlns:a16="http://schemas.microsoft.com/office/drawing/2014/main" id="{D117A358-E434-D846-9612-264183947F05}"/>
              </a:ext>
            </a:extLst>
          </p:cNvPr>
          <p:cNvSpPr/>
          <p:nvPr/>
        </p:nvSpPr>
        <p:spPr>
          <a:xfrm>
            <a:off x="-1" y="0"/>
            <a:ext cx="12192001" cy="6858000"/>
          </a:xfrm>
          <a:prstGeom prst="rect">
            <a:avLst/>
          </a:prstGeom>
          <a:solidFill>
            <a:srgbClr val="EE8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pic>
        <p:nvPicPr>
          <p:cNvPr id="4" name="Picture 3">
            <a:extLst>
              <a:ext uri="{FF2B5EF4-FFF2-40B4-BE49-F238E27FC236}">
                <a16:creationId xmlns:a16="http://schemas.microsoft.com/office/drawing/2014/main" id="{D84E1E57-015C-E541-A3BB-62DBFBCCDB00}"/>
              </a:ext>
            </a:extLst>
          </p:cNvPr>
          <p:cNvPicPr>
            <a:picLocks noChangeAspect="1"/>
          </p:cNvPicPr>
          <p:nvPr/>
        </p:nvPicPr>
        <p:blipFill>
          <a:blip r:embed="rId3"/>
          <a:stretch>
            <a:fillRect/>
          </a:stretch>
        </p:blipFill>
        <p:spPr>
          <a:xfrm>
            <a:off x="4556727" y="4022992"/>
            <a:ext cx="2688863" cy="2541303"/>
          </a:xfrm>
          <a:prstGeom prst="rect">
            <a:avLst/>
          </a:prstGeom>
        </p:spPr>
      </p:pic>
      <p:sp>
        <p:nvSpPr>
          <p:cNvPr id="84" name="Google Shape;84;p1"/>
          <p:cNvSpPr txBox="1">
            <a:spLocks noGrp="1"/>
          </p:cNvSpPr>
          <p:nvPr>
            <p:ph type="ctrTitle"/>
          </p:nvPr>
        </p:nvSpPr>
        <p:spPr>
          <a:xfrm>
            <a:off x="2831938" y="1181293"/>
            <a:ext cx="6138443" cy="190234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pPr>
            <a:r>
              <a:rPr lang="es-CL" sz="12000" b="1" dirty="0">
                <a:solidFill>
                  <a:schemeClr val="bg1"/>
                </a:solidFill>
              </a:rPr>
              <a:t>Noticias </a:t>
            </a:r>
            <a:endParaRPr dirty="0">
              <a:solidFill>
                <a:schemeClr val="bg1"/>
              </a:solidFill>
            </a:endParaRPr>
          </a:p>
        </p:txBody>
      </p:sp>
      <p:pic>
        <p:nvPicPr>
          <p:cNvPr id="7" name="Picture 6">
            <a:extLst>
              <a:ext uri="{FF2B5EF4-FFF2-40B4-BE49-F238E27FC236}">
                <a16:creationId xmlns:a16="http://schemas.microsoft.com/office/drawing/2014/main" id="{E21F64A8-4760-4848-8F1F-89FBD094A32D}"/>
              </a:ext>
            </a:extLst>
          </p:cNvPr>
          <p:cNvPicPr>
            <a:picLocks noChangeAspect="1"/>
          </p:cNvPicPr>
          <p:nvPr/>
        </p:nvPicPr>
        <p:blipFill>
          <a:blip r:embed="rId4"/>
          <a:stretch>
            <a:fillRect/>
          </a:stretch>
        </p:blipFill>
        <p:spPr>
          <a:xfrm>
            <a:off x="4834359" y="64965"/>
            <a:ext cx="2133600" cy="419100"/>
          </a:xfrm>
          <a:prstGeom prst="rect">
            <a:avLst/>
          </a:prstGeom>
        </p:spPr>
      </p:pic>
      <p:sp>
        <p:nvSpPr>
          <p:cNvPr id="8" name="Rectangle 7">
            <a:extLst>
              <a:ext uri="{FF2B5EF4-FFF2-40B4-BE49-F238E27FC236}">
                <a16:creationId xmlns:a16="http://schemas.microsoft.com/office/drawing/2014/main" id="{C6C1A870-18F4-B04A-AF44-DCBDB60C4CB4}"/>
              </a:ext>
            </a:extLst>
          </p:cNvPr>
          <p:cNvSpPr/>
          <p:nvPr/>
        </p:nvSpPr>
        <p:spPr>
          <a:xfrm>
            <a:off x="1603478" y="2575749"/>
            <a:ext cx="9709709" cy="1323439"/>
          </a:xfrm>
          <a:prstGeom prst="rect">
            <a:avLst/>
          </a:prstGeom>
        </p:spPr>
        <p:txBody>
          <a:bodyPr wrap="none">
            <a:spAutoFit/>
          </a:bodyPr>
          <a:lstStyle/>
          <a:p>
            <a:r>
              <a:rPr lang="es-CL" sz="8000" b="1" dirty="0">
                <a:solidFill>
                  <a:schemeClr val="bg1"/>
                </a:solidFill>
                <a:latin typeface="Calibri" panose="020F0502020204030204" pitchFamily="34" charset="0"/>
                <a:ea typeface="Verdana" panose="020B0604030504040204" pitchFamily="34" charset="0"/>
                <a:cs typeface="Calibri" panose="020F0502020204030204" pitchFamily="34" charset="0"/>
              </a:rPr>
              <a:t>¿Falsas o verdaderas? </a:t>
            </a:r>
            <a:endParaRPr lang="en-US" sz="8000" b="1" dirty="0">
              <a:latin typeface="Calibri" panose="020F0502020204030204" pitchFamily="34" charset="0"/>
              <a:ea typeface="Verdana" panose="020B060403050404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a:spLocks noGrp="1"/>
          </p:cNvSpPr>
          <p:nvPr>
            <p:ph type="title"/>
          </p:nvPr>
        </p:nvSpPr>
        <p:spPr>
          <a:xfrm>
            <a:off x="2118963" y="644594"/>
            <a:ext cx="9050607" cy="8948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s-CL" sz="3200" b="1" dirty="0"/>
              <a:t>La equivocada conspiración que relaciona a </a:t>
            </a:r>
            <a:br>
              <a:rPr lang="es-CL" sz="3200" b="1" dirty="0"/>
            </a:br>
            <a:r>
              <a:rPr lang="es-CL" sz="3200" b="1" dirty="0"/>
              <a:t>los Minions con los nazis se toma las redes sociales</a:t>
            </a:r>
            <a:br>
              <a:rPr lang="es-CL" sz="3200" dirty="0"/>
            </a:br>
            <a:endParaRPr sz="3200" dirty="0"/>
          </a:p>
        </p:txBody>
      </p:sp>
      <p:pic>
        <p:nvPicPr>
          <p:cNvPr id="149" name="Google Shape;149;p5"/>
          <p:cNvPicPr preferRelativeResize="0">
            <a:picLocks noGrp="1"/>
          </p:cNvPicPr>
          <p:nvPr>
            <p:ph type="body" idx="1"/>
          </p:nvPr>
        </p:nvPicPr>
        <p:blipFill rotWithShape="1">
          <a:blip r:embed="rId3">
            <a:alphaModFix/>
          </a:blip>
          <a:srcRect/>
          <a:stretch/>
        </p:blipFill>
        <p:spPr>
          <a:xfrm>
            <a:off x="7806522" y="2189873"/>
            <a:ext cx="4016209" cy="3109768"/>
          </a:xfrm>
          <a:prstGeom prst="rect">
            <a:avLst/>
          </a:prstGeom>
          <a:noFill/>
          <a:ln>
            <a:noFill/>
          </a:ln>
        </p:spPr>
      </p:pic>
      <p:sp>
        <p:nvSpPr>
          <p:cNvPr id="150" name="Google Shape;150;p5"/>
          <p:cNvSpPr txBox="1"/>
          <p:nvPr/>
        </p:nvSpPr>
        <p:spPr>
          <a:xfrm>
            <a:off x="211817" y="2154020"/>
            <a:ext cx="7439049" cy="4278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600" b="0" i="0" u="none" strike="noStrike" cap="none" dirty="0">
                <a:solidFill>
                  <a:schemeClr val="dk1"/>
                </a:solidFill>
                <a:latin typeface="Calibri"/>
                <a:ea typeface="Calibri"/>
                <a:cs typeface="Calibri"/>
                <a:sym typeface="Calibri"/>
              </a:rPr>
              <a:t>20.07.2015 Una imagen histórica ha causado un revuelo erróneo respecto al origen de estos adorables monitos animados, sin embargo, no se trata de un "experimento nazi" sino que de los primeros buzos del submarino Royal Navy del Reino Unido.</a:t>
            </a:r>
            <a:br>
              <a:rPr lang="es-CL" sz="1600" b="0" i="0" u="none" strike="noStrike" cap="none" dirty="0">
                <a:solidFill>
                  <a:schemeClr val="dk1"/>
                </a:solidFill>
                <a:latin typeface="Calibri"/>
                <a:ea typeface="Calibri"/>
                <a:cs typeface="Calibri"/>
                <a:sym typeface="Calibri"/>
              </a:rPr>
            </a:br>
            <a:br>
              <a:rPr lang="es-CL" sz="1600" b="0" i="0" u="none" strike="noStrike" cap="none" dirty="0">
                <a:solidFill>
                  <a:schemeClr val="dk1"/>
                </a:solidFill>
                <a:latin typeface="Calibri"/>
                <a:ea typeface="Calibri"/>
                <a:cs typeface="Calibri"/>
                <a:sym typeface="Calibri"/>
              </a:rPr>
            </a:br>
            <a:r>
              <a:rPr lang="es-CL" sz="1600" b="0" i="0" u="none" strike="noStrike" cap="none" dirty="0">
                <a:solidFill>
                  <a:schemeClr val="dk1"/>
                </a:solidFill>
                <a:latin typeface="Calibri"/>
                <a:ea typeface="Calibri"/>
                <a:cs typeface="Calibri"/>
                <a:sym typeface="Calibri"/>
              </a:rPr>
              <a:t>Y es que difundieron una fotografía histórica que mostraba a varios hombres en fila con un casco bastante similar a la cabeza de los minions y las relacionaron entre sí. de un experimento humano realizado por los nazis.</a:t>
            </a:r>
            <a:endParaRPr sz="1600" dirty="0"/>
          </a:p>
          <a:p>
            <a:pPr marL="0" marR="0" lvl="0" indent="0" algn="l" rtl="0">
              <a:spcBef>
                <a:spcPts val="0"/>
              </a:spcBef>
              <a:spcAft>
                <a:spcPts val="0"/>
              </a:spcAft>
              <a:buNone/>
            </a:pPr>
            <a:r>
              <a:rPr lang="es-CL" sz="1600" dirty="0">
                <a:solidFill>
                  <a:schemeClr val="dk1"/>
                </a:solidFill>
                <a:latin typeface="Calibri"/>
                <a:ea typeface="Calibri"/>
                <a:cs typeface="Calibri"/>
                <a:sym typeface="Calibri"/>
              </a:rPr>
              <a:t>"¿Sabías que se denominaban "minions" a los niños judíos que eran usados por los nazis para experimentos científicos?", escribió la cuenta de una </a:t>
            </a:r>
            <a:r>
              <a:rPr lang="es-CL" sz="1600" u="sng" dirty="0">
                <a:solidFill>
                  <a:schemeClr val="dk1"/>
                </a:solidFill>
                <a:latin typeface="Calibri"/>
                <a:ea typeface="Calibri"/>
                <a:cs typeface="Calibri"/>
                <a:sym typeface="Calibri"/>
                <a:hlinkClick r:id="rId4"/>
              </a:rPr>
              <a:t>revista ecuatoriana en Twitter</a:t>
            </a:r>
            <a:r>
              <a:rPr lang="es-CL" sz="1600" dirty="0">
                <a:solidFill>
                  <a:schemeClr val="dk1"/>
                </a:solidFill>
                <a:latin typeface="Calibri"/>
                <a:ea typeface="Calibri"/>
                <a:cs typeface="Calibri"/>
                <a:sym typeface="Calibri"/>
              </a:rPr>
              <a:t>, tomando como fuente el post del chileno </a:t>
            </a:r>
            <a:r>
              <a:rPr lang="es-CL" sz="1600" u="sng" dirty="0">
                <a:solidFill>
                  <a:schemeClr val="dk1"/>
                </a:solidFill>
                <a:latin typeface="Calibri"/>
                <a:ea typeface="Calibri"/>
                <a:cs typeface="Calibri"/>
                <a:sym typeface="Calibri"/>
                <a:hlinkClick r:id="rId5"/>
              </a:rPr>
              <a:t>Luciano González, que el martes explicó por qué lo escribió</a:t>
            </a:r>
            <a:r>
              <a:rPr lang="es-CL" sz="1600" dirty="0">
                <a:solidFill>
                  <a:schemeClr val="dk1"/>
                </a:solidFill>
                <a:latin typeface="Calibri"/>
                <a:ea typeface="Calibri"/>
                <a:cs typeface="Calibri"/>
                <a:sym typeface="Calibri"/>
              </a:rPr>
              <a:t>.</a:t>
            </a:r>
            <a:endParaRPr sz="1600"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s-CL" sz="1600" b="1" dirty="0">
                <a:solidFill>
                  <a:schemeClr val="dk1"/>
                </a:solidFill>
                <a:latin typeface="Calibri"/>
                <a:ea typeface="Calibri"/>
                <a:cs typeface="Calibri"/>
                <a:sym typeface="Calibri"/>
              </a:rPr>
              <a:t>Sin embargo, esta teoría no tiene ningún fundamento, ninguna fuente certera y, por lo demás, es falsa</a:t>
            </a:r>
            <a:r>
              <a:rPr lang="es-CL" sz="1600" dirty="0">
                <a:solidFill>
                  <a:schemeClr val="dk1"/>
                </a:solidFill>
                <a:latin typeface="Calibri"/>
                <a:ea typeface="Calibri"/>
                <a:cs typeface="Calibri"/>
                <a:sym typeface="Calibri"/>
              </a:rPr>
              <a:t>. </a:t>
            </a:r>
            <a:endParaRPr sz="1600" dirty="0"/>
          </a:p>
          <a:p>
            <a:pPr marL="0" marR="0" lvl="0" indent="0" algn="l" rtl="0">
              <a:spcBef>
                <a:spcPts val="0"/>
              </a:spcBef>
              <a:spcAft>
                <a:spcPts val="0"/>
              </a:spcAft>
              <a:buNone/>
            </a:pPr>
            <a:r>
              <a:rPr lang="es-CL" sz="1600" dirty="0">
                <a:solidFill>
                  <a:schemeClr val="dk1"/>
                </a:solidFill>
                <a:latin typeface="Calibri"/>
                <a:ea typeface="Calibri"/>
                <a:cs typeface="Calibri"/>
                <a:sym typeface="Calibri"/>
              </a:rPr>
              <a:t>La fotografía corresponde al </a:t>
            </a:r>
            <a:r>
              <a:rPr lang="es-CL" sz="1600" u="sng" dirty="0">
                <a:solidFill>
                  <a:schemeClr val="dk1"/>
                </a:solidFill>
                <a:latin typeface="Calibri"/>
                <a:ea typeface="Calibri"/>
                <a:cs typeface="Calibri"/>
                <a:sym typeface="Calibri"/>
                <a:hlinkClick r:id="rId6"/>
              </a:rPr>
              <a:t>Museo Nacional de la Marina Real del Reino Unido</a:t>
            </a:r>
            <a:r>
              <a:rPr lang="es-CL" sz="1600" dirty="0">
                <a:solidFill>
                  <a:schemeClr val="dk1"/>
                </a:solidFill>
                <a:latin typeface="Calibri"/>
                <a:ea typeface="Calibri"/>
                <a:cs typeface="Calibri"/>
                <a:sym typeface="Calibri"/>
              </a:rPr>
              <a:t>, donde los hombres que poseen el casco similar a la cabeza de los minions, </a:t>
            </a:r>
            <a:r>
              <a:rPr lang="es-CL" sz="1600" b="1" dirty="0">
                <a:solidFill>
                  <a:schemeClr val="dk1"/>
                </a:solidFill>
                <a:latin typeface="Calibri"/>
                <a:ea typeface="Calibri"/>
                <a:cs typeface="Calibri"/>
                <a:sym typeface="Calibri"/>
              </a:rPr>
              <a:t>son los primeros buzos del submarino Royal Navy</a:t>
            </a:r>
            <a:r>
              <a:rPr lang="es-CL"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pic>
        <p:nvPicPr>
          <p:cNvPr id="151" name="Google Shape;151;p5"/>
          <p:cNvPicPr preferRelativeResize="0"/>
          <p:nvPr/>
        </p:nvPicPr>
        <p:blipFill>
          <a:blip r:embed="rId7">
            <a:alphaModFix/>
          </a:blip>
          <a:stretch>
            <a:fillRect/>
          </a:stretch>
        </p:blipFill>
        <p:spPr>
          <a:xfrm>
            <a:off x="347635" y="365168"/>
            <a:ext cx="1446441" cy="144644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5" name="Rectangle 4">
            <a:extLst>
              <a:ext uri="{FF2B5EF4-FFF2-40B4-BE49-F238E27FC236}">
                <a16:creationId xmlns:a16="http://schemas.microsoft.com/office/drawing/2014/main" id="{C0833389-BA81-834F-B92D-45B303897F8B}"/>
              </a:ext>
            </a:extLst>
          </p:cNvPr>
          <p:cNvSpPr/>
          <p:nvPr/>
        </p:nvSpPr>
        <p:spPr>
          <a:xfrm>
            <a:off x="0" y="0"/>
            <a:ext cx="12192000" cy="7147367"/>
          </a:xfrm>
          <a:prstGeom prst="rect">
            <a:avLst/>
          </a:prstGeom>
          <a:solidFill>
            <a:srgbClr val="807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57" name="Google Shape;157;p6"/>
          <p:cNvSpPr txBox="1">
            <a:spLocks noGrp="1"/>
          </p:cNvSpPr>
          <p:nvPr>
            <p:ph type="body" idx="1"/>
          </p:nvPr>
        </p:nvSpPr>
        <p:spPr>
          <a:xfrm>
            <a:off x="781047" y="3543828"/>
            <a:ext cx="10515600" cy="3314172"/>
          </a:xfrm>
          <a:prstGeom prst="rect">
            <a:avLst/>
          </a:prstGeom>
          <a:noFill/>
          <a:ln>
            <a:noFill/>
          </a:ln>
        </p:spPr>
        <p:txBody>
          <a:bodyPr spcFirstLastPara="1" wrap="square" lIns="91425" tIns="45700" rIns="91425" bIns="45700" anchor="t" anchorCtr="0">
            <a:normAutofit lnSpcReduction="10000"/>
          </a:bodyPr>
          <a:lstStyle/>
          <a:p>
            <a:pPr marL="228600" lvl="0" indent="0" algn="ctr" rtl="0">
              <a:lnSpc>
                <a:spcPct val="90000"/>
              </a:lnSpc>
              <a:spcBef>
                <a:spcPts val="0"/>
              </a:spcBef>
              <a:spcAft>
                <a:spcPts val="0"/>
              </a:spcAft>
              <a:buNone/>
            </a:pPr>
            <a:r>
              <a:rPr lang="es-CL" sz="2400" dirty="0">
                <a:solidFill>
                  <a:schemeClr val="bg1"/>
                </a:solidFill>
                <a:latin typeface="Calibri" panose="020F0502020204030204" pitchFamily="34" charset="0"/>
                <a:ea typeface="Open Sans"/>
                <a:cs typeface="Calibri" panose="020F0502020204030204" pitchFamily="34" charset="0"/>
                <a:sym typeface="Open Sans"/>
              </a:rPr>
              <a:t>La tercera es mucho más compleja. Viene de una técnica persuasiva llamada ejemplificación. Se produce cuando se toman imágenes reales, que por lo general son muy impactantes, y advierten que está pasando en todas partes, a pesar de ocurrir en una minoría de casos. Es decir, </a:t>
            </a:r>
            <a:r>
              <a:rPr lang="es-CL" sz="2400" b="1" dirty="0">
                <a:solidFill>
                  <a:schemeClr val="bg1"/>
                </a:solidFill>
                <a:latin typeface="Calibri" panose="020F0502020204030204" pitchFamily="34" charset="0"/>
                <a:ea typeface="Open Sans"/>
                <a:cs typeface="Calibri" panose="020F0502020204030204" pitchFamily="34" charset="0"/>
                <a:sym typeface="Open Sans"/>
              </a:rPr>
              <a:t>generalizan</a:t>
            </a:r>
            <a:r>
              <a:rPr lang="es-CL" sz="2400" dirty="0">
                <a:solidFill>
                  <a:schemeClr val="bg1"/>
                </a:solidFill>
                <a:latin typeface="Calibri" panose="020F0502020204030204" pitchFamily="34" charset="0"/>
                <a:ea typeface="Open Sans"/>
                <a:cs typeface="Calibri" panose="020F0502020204030204" pitchFamily="34" charset="0"/>
                <a:sym typeface="Open Sans"/>
              </a:rPr>
              <a:t>. </a:t>
            </a:r>
            <a:endParaRPr sz="2400" dirty="0">
              <a:solidFill>
                <a:schemeClr val="bg1"/>
              </a:solidFill>
              <a:latin typeface="Calibri" panose="020F0502020204030204" pitchFamily="34" charset="0"/>
              <a:ea typeface="Open Sans"/>
              <a:cs typeface="Calibri" panose="020F0502020204030204" pitchFamily="34" charset="0"/>
              <a:sym typeface="Open Sans"/>
            </a:endParaRPr>
          </a:p>
          <a:p>
            <a:pPr marL="228600" lvl="0" indent="0" algn="ctr" rtl="0">
              <a:lnSpc>
                <a:spcPct val="90000"/>
              </a:lnSpc>
              <a:spcBef>
                <a:spcPts val="0"/>
              </a:spcBef>
              <a:spcAft>
                <a:spcPts val="0"/>
              </a:spcAft>
              <a:buNone/>
            </a:pPr>
            <a:endParaRPr sz="2400" dirty="0">
              <a:solidFill>
                <a:schemeClr val="bg1"/>
              </a:solidFill>
              <a:latin typeface="Calibri" panose="020F0502020204030204" pitchFamily="34" charset="0"/>
              <a:ea typeface="Open Sans"/>
              <a:cs typeface="Calibri" panose="020F0502020204030204" pitchFamily="34" charset="0"/>
              <a:sym typeface="Open Sans"/>
            </a:endParaRPr>
          </a:p>
          <a:p>
            <a:pPr marL="228600" lvl="0" indent="0" algn="ctr" rtl="0">
              <a:lnSpc>
                <a:spcPct val="90000"/>
              </a:lnSpc>
              <a:spcBef>
                <a:spcPts val="0"/>
              </a:spcBef>
              <a:spcAft>
                <a:spcPts val="0"/>
              </a:spcAft>
              <a:buNone/>
            </a:pPr>
            <a:r>
              <a:rPr lang="es-CL" sz="2400" dirty="0">
                <a:solidFill>
                  <a:schemeClr val="bg1"/>
                </a:solidFill>
                <a:latin typeface="Calibri" panose="020F0502020204030204" pitchFamily="34" charset="0"/>
                <a:ea typeface="Open Sans"/>
                <a:cs typeface="Calibri" panose="020F0502020204030204" pitchFamily="34" charset="0"/>
                <a:sym typeface="Open Sans"/>
              </a:rPr>
              <a:t>En estos casos, debemos recurrir a los medios de comunicación tradicionales (canales de TV, periódicos, radio), y estadísticas para saber las proporciones y no caer en generalizaciones. </a:t>
            </a:r>
            <a:endParaRPr sz="2400" dirty="0">
              <a:solidFill>
                <a:schemeClr val="bg1"/>
              </a:solidFill>
              <a:latin typeface="Calibri" panose="020F0502020204030204" pitchFamily="34" charset="0"/>
              <a:ea typeface="Open Sans"/>
              <a:cs typeface="Calibri" panose="020F0502020204030204" pitchFamily="34" charset="0"/>
              <a:sym typeface="Open Sans"/>
            </a:endParaRPr>
          </a:p>
          <a:p>
            <a:pPr marL="228600" lvl="0" indent="0" algn="ctr" rtl="0">
              <a:lnSpc>
                <a:spcPct val="90000"/>
              </a:lnSpc>
              <a:spcBef>
                <a:spcPts val="0"/>
              </a:spcBef>
              <a:spcAft>
                <a:spcPts val="0"/>
              </a:spcAft>
              <a:buNone/>
            </a:pPr>
            <a:endParaRPr lang="es-CL" sz="2400" dirty="0">
              <a:solidFill>
                <a:schemeClr val="bg1"/>
              </a:solidFill>
              <a:latin typeface="Calibri" panose="020F0502020204030204" pitchFamily="34" charset="0"/>
              <a:ea typeface="Open Sans"/>
              <a:cs typeface="Calibri" panose="020F0502020204030204" pitchFamily="34" charset="0"/>
              <a:sym typeface="Open Sans"/>
            </a:endParaRPr>
          </a:p>
          <a:p>
            <a:pPr marL="228600" lvl="0" indent="0" algn="ctr" rtl="0">
              <a:lnSpc>
                <a:spcPct val="90000"/>
              </a:lnSpc>
              <a:spcBef>
                <a:spcPts val="0"/>
              </a:spcBef>
              <a:spcAft>
                <a:spcPts val="0"/>
              </a:spcAft>
              <a:buNone/>
            </a:pPr>
            <a:r>
              <a:rPr lang="es-CL" sz="2400" b="1" dirty="0">
                <a:solidFill>
                  <a:schemeClr val="bg1"/>
                </a:solidFill>
                <a:latin typeface="Calibri" panose="020F0502020204030204" pitchFamily="34" charset="0"/>
                <a:ea typeface="Open Sans"/>
                <a:cs typeface="Calibri" panose="020F0502020204030204" pitchFamily="34" charset="0"/>
                <a:sym typeface="Open Sans"/>
              </a:rPr>
              <a:t>Ejemplo:</a:t>
            </a:r>
            <a:endParaRPr sz="2400" b="1" dirty="0">
              <a:solidFill>
                <a:schemeClr val="bg1"/>
              </a:solidFill>
              <a:latin typeface="Calibri" panose="020F0502020204030204" pitchFamily="34" charset="0"/>
              <a:ea typeface="Open Sans"/>
              <a:cs typeface="Calibri" panose="020F0502020204030204" pitchFamily="34" charset="0"/>
              <a:sym typeface="Open Sans"/>
            </a:endParaRPr>
          </a:p>
        </p:txBody>
      </p:sp>
      <p:pic>
        <p:nvPicPr>
          <p:cNvPr id="6" name="Picture 5">
            <a:extLst>
              <a:ext uri="{FF2B5EF4-FFF2-40B4-BE49-F238E27FC236}">
                <a16:creationId xmlns:a16="http://schemas.microsoft.com/office/drawing/2014/main" id="{D19285B1-EAF1-534A-A9B5-F6DED900B50E}"/>
              </a:ext>
            </a:extLst>
          </p:cNvPr>
          <p:cNvPicPr>
            <a:picLocks noChangeAspect="1"/>
          </p:cNvPicPr>
          <p:nvPr/>
        </p:nvPicPr>
        <p:blipFill>
          <a:blip r:embed="rId3"/>
          <a:stretch>
            <a:fillRect/>
          </a:stretch>
        </p:blipFill>
        <p:spPr>
          <a:xfrm>
            <a:off x="4808316" y="507678"/>
            <a:ext cx="2471658" cy="2362843"/>
          </a:xfrm>
          <a:prstGeom prst="rect">
            <a:avLst/>
          </a:prstGeom>
        </p:spPr>
      </p:pic>
      <p:sp>
        <p:nvSpPr>
          <p:cNvPr id="7" name="Google Shape;106;g7f5164fda8_0_0">
            <a:extLst>
              <a:ext uri="{FF2B5EF4-FFF2-40B4-BE49-F238E27FC236}">
                <a16:creationId xmlns:a16="http://schemas.microsoft.com/office/drawing/2014/main" id="{DCD29AE9-7586-714E-B33B-EA987722D625}"/>
              </a:ext>
            </a:extLst>
          </p:cNvPr>
          <p:cNvSpPr txBox="1">
            <a:spLocks/>
          </p:cNvSpPr>
          <p:nvPr/>
        </p:nvSpPr>
        <p:spPr>
          <a:xfrm>
            <a:off x="5503275" y="839853"/>
            <a:ext cx="1071143" cy="169849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2800"/>
              <a:buFont typeface="Arial"/>
              <a:buNone/>
            </a:pPr>
            <a:r>
              <a:rPr lang="es-CL" sz="12000" b="1" dirty="0">
                <a:solidFill>
                  <a:schemeClr val="bg1"/>
                </a:solidFill>
                <a:latin typeface="Calibri" panose="020F0502020204030204" pitchFamily="34" charset="0"/>
                <a:ea typeface="Verdana" panose="020B0604030504040204" pitchFamily="34" charset="0"/>
                <a:cs typeface="Calibri" panose="020F0502020204030204" pitchFamily="34" charset="0"/>
                <a:sym typeface="Open Sans"/>
              </a:rPr>
              <a:t>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g7f5164fda8_0_39"/>
          <p:cNvPicPr preferRelativeResize="0"/>
          <p:nvPr/>
        </p:nvPicPr>
        <p:blipFill>
          <a:blip r:embed="rId3">
            <a:alphaModFix/>
          </a:blip>
          <a:stretch>
            <a:fillRect/>
          </a:stretch>
        </p:blipFill>
        <p:spPr>
          <a:xfrm>
            <a:off x="567019" y="411312"/>
            <a:ext cx="2503850" cy="1028076"/>
          </a:xfrm>
          <a:prstGeom prst="rect">
            <a:avLst/>
          </a:prstGeom>
          <a:noFill/>
          <a:ln>
            <a:noFill/>
          </a:ln>
        </p:spPr>
      </p:pic>
      <p:sp>
        <p:nvSpPr>
          <p:cNvPr id="164" name="Google Shape;164;g7f5164fda8_0_39"/>
          <p:cNvSpPr txBox="1"/>
          <p:nvPr/>
        </p:nvSpPr>
        <p:spPr>
          <a:xfrm>
            <a:off x="3424037" y="307248"/>
            <a:ext cx="8767963" cy="1099594"/>
          </a:xfrm>
          <a:prstGeom prst="rect">
            <a:avLst/>
          </a:prstGeom>
          <a:noFill/>
          <a:ln>
            <a:noFill/>
          </a:ln>
        </p:spPr>
        <p:txBody>
          <a:bodyPr spcFirstLastPara="1" wrap="square" lIns="91425" tIns="91425" rIns="91425" bIns="91425" anchor="ctr" anchorCtr="0">
            <a:noAutofit/>
          </a:bodyPr>
          <a:lstStyle/>
          <a:p>
            <a:pPr marL="0" marR="0" lvl="0" indent="0" rtl="0">
              <a:spcBef>
                <a:spcPts val="0"/>
              </a:spcBef>
              <a:spcAft>
                <a:spcPts val="0"/>
              </a:spcAft>
              <a:buNone/>
            </a:pPr>
            <a:r>
              <a:rPr lang="es-CL" sz="2400" b="1" dirty="0">
                <a:solidFill>
                  <a:srgbClr val="807D22"/>
                </a:solidFill>
                <a:uFill>
                  <a:no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ATERRADOR DESCUBRIMIENTO. LA ONU PIDE PROHIBIR LAS TAREAS ESCOLARES EN TODO EL MUNDO.</a:t>
            </a:r>
            <a:endParaRPr sz="2400" b="1" dirty="0">
              <a:solidFill>
                <a:srgbClr val="807D22"/>
              </a:solidFill>
              <a:latin typeface="Calibri" panose="020F0502020204030204" pitchFamily="34" charset="0"/>
              <a:cs typeface="Calibri" panose="020F0502020204030204" pitchFamily="34" charset="0"/>
            </a:endParaRPr>
          </a:p>
        </p:txBody>
      </p:sp>
      <p:sp>
        <p:nvSpPr>
          <p:cNvPr id="165" name="Google Shape;165;g7f5164fda8_0_39"/>
          <p:cNvSpPr txBox="1"/>
          <p:nvPr/>
        </p:nvSpPr>
        <p:spPr>
          <a:xfrm>
            <a:off x="5581325" y="1797063"/>
            <a:ext cx="6051232" cy="4152324"/>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s-CL" sz="1800" dirty="0">
                <a:solidFill>
                  <a:srgbClr val="666666"/>
                </a:solidFill>
                <a:latin typeface="Calibri" panose="020F0502020204030204" pitchFamily="34" charset="0"/>
                <a:cs typeface="Calibri" panose="020F0502020204030204" pitchFamily="34" charset="0"/>
              </a:rPr>
              <a:t>Hemos pasado cientos de años educándonos, aprendiendo nuevas cosas para lograr una mejor convivencia como humanidad y hacer de la vida algo mucho más cómodo para todos. Sin embargo, hay algo que todavía deja más preguntas que respuestas, nos referimos a las tareas escolares. Ya que hasta este momento sigue sin existir explicación que justifique por qué cuando vamos a la escuela necesitemos hacer tareas. </a:t>
            </a:r>
            <a:endParaRPr sz="1800" dirty="0">
              <a:solidFill>
                <a:srgbClr val="666666"/>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s-CL" sz="1800" dirty="0">
                <a:solidFill>
                  <a:srgbClr val="666666"/>
                </a:solidFill>
                <a:latin typeface="Calibri" panose="020F0502020204030204" pitchFamily="34" charset="0"/>
                <a:cs typeface="Calibri" panose="020F0502020204030204" pitchFamily="34" charset="0"/>
              </a:rPr>
              <a:t>Para nuestra buena suerte después de millones de alumnos reprobados por no hacer tareas, la respuesta ya llegó a nosotros y hoy te la vamos a compartir. </a:t>
            </a:r>
            <a:endParaRPr sz="1800" dirty="0">
              <a:solidFill>
                <a:srgbClr val="666666"/>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s-CL" sz="1800" dirty="0">
                <a:solidFill>
                  <a:srgbClr val="666666"/>
                </a:solidFill>
                <a:latin typeface="Calibri" panose="020F0502020204030204" pitchFamily="34" charset="0"/>
                <a:cs typeface="Calibri" panose="020F0502020204030204" pitchFamily="34" charset="0"/>
              </a:rPr>
              <a:t> </a:t>
            </a:r>
            <a:endParaRPr sz="1800" dirty="0">
              <a:solidFill>
                <a:srgbClr val="666666"/>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s-CL" sz="1800" dirty="0">
                <a:solidFill>
                  <a:srgbClr val="666666"/>
                </a:solidFill>
                <a:latin typeface="Calibri" panose="020F0502020204030204" pitchFamily="34" charset="0"/>
                <a:cs typeface="Calibri" panose="020F0502020204030204" pitchFamily="34" charset="0"/>
              </a:rPr>
              <a:t>Recientemente Harris Cooper, prestigiado profesor de la Universidad de Duke declaró: “No hemos encontrado evidencia de que las tareas ayuden a los niños a ser mejor estudiantes”.</a:t>
            </a:r>
            <a:r>
              <a:rPr lang="es-CL" dirty="0">
                <a:solidFill>
                  <a:srgbClr val="666666"/>
                </a:solidFill>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5D884A6-707E-FD4C-AEB3-6732E74EE2C6}"/>
              </a:ext>
            </a:extLst>
          </p:cNvPr>
          <p:cNvPicPr>
            <a:picLocks noChangeAspect="1"/>
          </p:cNvPicPr>
          <p:nvPr/>
        </p:nvPicPr>
        <p:blipFill>
          <a:blip r:embed="rId5"/>
          <a:stretch>
            <a:fillRect/>
          </a:stretch>
        </p:blipFill>
        <p:spPr>
          <a:xfrm>
            <a:off x="404974" y="1986783"/>
            <a:ext cx="4872942" cy="273925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title"/>
          </p:nvPr>
        </p:nvSpPr>
        <p:spPr>
          <a:xfrm>
            <a:off x="2033216" y="374710"/>
            <a:ext cx="9425721" cy="13499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CL" sz="2800" b="1" dirty="0">
                <a:solidFill>
                  <a:srgbClr val="3D8488"/>
                </a:solidFill>
              </a:rPr>
              <a:t>No hay registro de que la ONU ni la OMS hayan planteado </a:t>
            </a:r>
            <a:br>
              <a:rPr lang="es-CL" sz="2800" b="1" dirty="0">
                <a:solidFill>
                  <a:srgbClr val="3D8488"/>
                </a:solidFill>
              </a:rPr>
            </a:br>
            <a:r>
              <a:rPr lang="es-CL" sz="2800" b="1" dirty="0">
                <a:solidFill>
                  <a:srgbClr val="3D8488"/>
                </a:solidFill>
              </a:rPr>
              <a:t>que los colegios eliminen las tareas escolares</a:t>
            </a:r>
            <a:br>
              <a:rPr lang="es-CL" sz="2800" b="1" dirty="0">
                <a:solidFill>
                  <a:srgbClr val="3D8488"/>
                </a:solidFill>
              </a:rPr>
            </a:br>
            <a:endParaRPr sz="2800" dirty="0">
              <a:solidFill>
                <a:srgbClr val="3D8488"/>
              </a:solidFill>
            </a:endParaRPr>
          </a:p>
        </p:txBody>
      </p:sp>
      <p:pic>
        <p:nvPicPr>
          <p:cNvPr id="172" name="Google Shape;172;p7"/>
          <p:cNvPicPr preferRelativeResize="0"/>
          <p:nvPr/>
        </p:nvPicPr>
        <p:blipFill>
          <a:blip r:embed="rId3">
            <a:alphaModFix/>
          </a:blip>
          <a:stretch>
            <a:fillRect/>
          </a:stretch>
        </p:blipFill>
        <p:spPr>
          <a:xfrm>
            <a:off x="470996" y="249495"/>
            <a:ext cx="1325700" cy="1325700"/>
          </a:xfrm>
          <a:prstGeom prst="rect">
            <a:avLst/>
          </a:prstGeom>
          <a:noFill/>
          <a:ln>
            <a:noFill/>
          </a:ln>
        </p:spPr>
      </p:pic>
      <p:sp>
        <p:nvSpPr>
          <p:cNvPr id="173" name="Google Shape;173;p7"/>
          <p:cNvSpPr txBox="1"/>
          <p:nvPr/>
        </p:nvSpPr>
        <p:spPr>
          <a:xfrm>
            <a:off x="8635883" y="2099561"/>
            <a:ext cx="2329200" cy="327950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2000" dirty="0">
                <a:solidFill>
                  <a:schemeClr val="dk1"/>
                </a:solidFill>
                <a:highlight>
                  <a:srgbClr val="FFFFFF"/>
                </a:highlight>
                <a:latin typeface="Calibri" panose="020F0502020204030204" pitchFamily="34" charset="0"/>
                <a:ea typeface="Times New Roman"/>
                <a:cs typeface="Calibri" panose="020F0502020204030204" pitchFamily="34" charset="0"/>
                <a:sym typeface="Times New Roman"/>
              </a:rPr>
              <a:t>Tras la revisión de las páginas de la ONU en </a:t>
            </a:r>
            <a:r>
              <a:rPr lang="es-CL" sz="2000" dirty="0">
                <a:solidFill>
                  <a:srgbClr val="009CC8"/>
                </a:solidFill>
                <a:highlight>
                  <a:srgbClr val="FFFFFF"/>
                </a:highlight>
                <a:uFill>
                  <a:noFill/>
                </a:uFill>
                <a:latin typeface="Calibri" panose="020F0502020204030204" pitchFamily="34" charset="0"/>
                <a:ea typeface="Times New Roman"/>
                <a:cs typeface="Calibri" panose="020F0502020204030204" pitchFamily="34" charset="0"/>
                <a:sym typeface="Times New Roman"/>
                <a:hlinkClick r:id="rId4"/>
              </a:rPr>
              <a:t>español</a:t>
            </a:r>
            <a:r>
              <a:rPr lang="es-CL" sz="2000" dirty="0">
                <a:solidFill>
                  <a:schemeClr val="dk1"/>
                </a:solidFill>
                <a:highlight>
                  <a:srgbClr val="FFFFFF"/>
                </a:highlight>
                <a:latin typeface="Calibri" panose="020F0502020204030204" pitchFamily="34" charset="0"/>
                <a:ea typeface="Times New Roman"/>
                <a:cs typeface="Calibri" panose="020F0502020204030204" pitchFamily="34" charset="0"/>
                <a:sym typeface="Times New Roman"/>
              </a:rPr>
              <a:t>, </a:t>
            </a:r>
            <a:r>
              <a:rPr lang="es-CL" sz="2000" dirty="0">
                <a:solidFill>
                  <a:srgbClr val="009CC8"/>
                </a:solidFill>
                <a:highlight>
                  <a:srgbClr val="FFFFFF"/>
                </a:highlight>
                <a:uFill>
                  <a:noFill/>
                </a:uFill>
                <a:latin typeface="Calibri" panose="020F0502020204030204" pitchFamily="34" charset="0"/>
                <a:ea typeface="Times New Roman"/>
                <a:cs typeface="Calibri" panose="020F0502020204030204" pitchFamily="34" charset="0"/>
                <a:sym typeface="Times New Roman"/>
                <a:hlinkClick r:id="rId5"/>
              </a:rPr>
              <a:t>inglés</a:t>
            </a:r>
            <a:r>
              <a:rPr lang="es-CL" sz="2000" dirty="0">
                <a:solidFill>
                  <a:schemeClr val="dk1"/>
                </a:solidFill>
                <a:highlight>
                  <a:srgbClr val="FFFFFF"/>
                </a:highlight>
                <a:latin typeface="Calibri" panose="020F0502020204030204" pitchFamily="34" charset="0"/>
                <a:ea typeface="Times New Roman"/>
                <a:cs typeface="Calibri" panose="020F0502020204030204" pitchFamily="34" charset="0"/>
                <a:sym typeface="Times New Roman"/>
              </a:rPr>
              <a:t> y </a:t>
            </a:r>
            <a:r>
              <a:rPr lang="es-CL" sz="2000" dirty="0">
                <a:solidFill>
                  <a:srgbClr val="009CC8"/>
                </a:solidFill>
                <a:highlight>
                  <a:srgbClr val="FFFFFF"/>
                </a:highlight>
                <a:uFill>
                  <a:noFill/>
                </a:uFill>
                <a:latin typeface="Calibri" panose="020F0502020204030204" pitchFamily="34" charset="0"/>
                <a:ea typeface="Times New Roman"/>
                <a:cs typeface="Calibri" panose="020F0502020204030204" pitchFamily="34" charset="0"/>
                <a:sym typeface="Times New Roman"/>
                <a:hlinkClick r:id="rId6"/>
              </a:rPr>
              <a:t>francés</a:t>
            </a:r>
            <a:r>
              <a:rPr lang="es-CL" sz="2000" dirty="0">
                <a:solidFill>
                  <a:schemeClr val="dk1"/>
                </a:solidFill>
                <a:highlight>
                  <a:srgbClr val="FFFFFF"/>
                </a:highlight>
                <a:latin typeface="Calibri" panose="020F0502020204030204" pitchFamily="34" charset="0"/>
                <a:ea typeface="Times New Roman"/>
                <a:cs typeface="Calibri" panose="020F0502020204030204" pitchFamily="34" charset="0"/>
                <a:sym typeface="Times New Roman"/>
              </a:rPr>
              <a:t> y de la </a:t>
            </a:r>
            <a:r>
              <a:rPr lang="es-CL" sz="2000" dirty="0">
                <a:solidFill>
                  <a:srgbClr val="009CC8"/>
                </a:solidFill>
                <a:highlight>
                  <a:srgbClr val="FFFFFF"/>
                </a:highlight>
                <a:uFill>
                  <a:noFill/>
                </a:uFill>
                <a:latin typeface="Calibri" panose="020F0502020204030204" pitchFamily="34" charset="0"/>
                <a:ea typeface="Times New Roman"/>
                <a:cs typeface="Calibri" panose="020F0502020204030204" pitchFamily="34" charset="0"/>
                <a:sym typeface="Times New Roman"/>
                <a:hlinkClick r:id="rId7"/>
              </a:rPr>
              <a:t>OMS</a:t>
            </a:r>
            <a:r>
              <a:rPr lang="es-CL" sz="2000" dirty="0">
                <a:solidFill>
                  <a:schemeClr val="dk1"/>
                </a:solidFill>
                <a:highlight>
                  <a:srgbClr val="FFFFFF"/>
                </a:highlight>
                <a:latin typeface="Calibri" panose="020F0502020204030204" pitchFamily="34" charset="0"/>
                <a:ea typeface="Times New Roman"/>
                <a:cs typeface="Calibri" panose="020F0502020204030204" pitchFamily="34" charset="0"/>
                <a:sym typeface="Times New Roman"/>
              </a:rPr>
              <a:t> en los </a:t>
            </a:r>
            <a:r>
              <a:rPr lang="es-CL" sz="2000" dirty="0">
                <a:solidFill>
                  <a:srgbClr val="009CC8"/>
                </a:solidFill>
                <a:highlight>
                  <a:srgbClr val="FFFFFF"/>
                </a:highlight>
                <a:uFill>
                  <a:noFill/>
                </a:uFill>
                <a:latin typeface="Calibri" panose="020F0502020204030204" pitchFamily="34" charset="0"/>
                <a:ea typeface="Times New Roman"/>
                <a:cs typeface="Calibri" panose="020F0502020204030204" pitchFamily="34" charset="0"/>
                <a:sym typeface="Times New Roman"/>
                <a:hlinkClick r:id="rId8"/>
              </a:rPr>
              <a:t>mismos</a:t>
            </a:r>
            <a:r>
              <a:rPr lang="es-CL" sz="2000" dirty="0">
                <a:solidFill>
                  <a:schemeClr val="dk1"/>
                </a:solidFill>
                <a:highlight>
                  <a:srgbClr val="FFFFFF"/>
                </a:highlight>
                <a:latin typeface="Calibri" panose="020F0502020204030204" pitchFamily="34" charset="0"/>
                <a:ea typeface="Times New Roman"/>
                <a:cs typeface="Calibri" panose="020F0502020204030204" pitchFamily="34" charset="0"/>
                <a:sym typeface="Times New Roman"/>
              </a:rPr>
              <a:t> </a:t>
            </a:r>
            <a:r>
              <a:rPr lang="es-CL" sz="2000" dirty="0">
                <a:solidFill>
                  <a:srgbClr val="009CC8"/>
                </a:solidFill>
                <a:highlight>
                  <a:srgbClr val="FFFFFF"/>
                </a:highlight>
                <a:uFill>
                  <a:noFill/>
                </a:uFill>
                <a:latin typeface="Calibri" panose="020F0502020204030204" pitchFamily="34" charset="0"/>
                <a:ea typeface="Times New Roman"/>
                <a:cs typeface="Calibri" panose="020F0502020204030204" pitchFamily="34" charset="0"/>
                <a:sym typeface="Times New Roman"/>
                <a:hlinkClick r:id="rId9"/>
              </a:rPr>
              <a:t>idiomas</a:t>
            </a:r>
            <a:r>
              <a:rPr lang="es-CL" sz="2000" dirty="0">
                <a:solidFill>
                  <a:schemeClr val="dk1"/>
                </a:solidFill>
                <a:highlight>
                  <a:srgbClr val="FFFFFF"/>
                </a:highlight>
                <a:latin typeface="Calibri" panose="020F0502020204030204" pitchFamily="34" charset="0"/>
                <a:ea typeface="Times New Roman"/>
                <a:cs typeface="Calibri" panose="020F0502020204030204" pitchFamily="34" charset="0"/>
                <a:sym typeface="Times New Roman"/>
              </a:rPr>
              <a:t>, no se encontraron registros de una petición de esos organismos.</a:t>
            </a:r>
            <a:endParaRPr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29E7E01-B3EF-AD4B-AC22-3A789AE7B905}"/>
              </a:ext>
            </a:extLst>
          </p:cNvPr>
          <p:cNvSpPr txBox="1"/>
          <p:nvPr/>
        </p:nvSpPr>
        <p:spPr>
          <a:xfrm>
            <a:off x="470996" y="2041688"/>
            <a:ext cx="7639291" cy="4524315"/>
          </a:xfrm>
          <a:prstGeom prst="rect">
            <a:avLst/>
          </a:prstGeom>
          <a:noFill/>
        </p:spPr>
        <p:txBody>
          <a:bodyPr wrap="square" rtlCol="0">
            <a:spAutoFit/>
          </a:bodyPr>
          <a:lstStyle/>
          <a:p>
            <a:r>
              <a:rPr lang="es-CL" sz="1600" dirty="0">
                <a:latin typeface="Calibri" panose="020F0502020204030204" pitchFamily="34" charset="0"/>
                <a:cs typeface="Calibri" panose="020F0502020204030204" pitchFamily="34" charset="0"/>
              </a:rPr>
              <a:t>AFP Factual se comunicó por correo electrónico con el profesor Cooper y le envió la traducción al inglés de lo que dice el video viral. Cooper reconoció que nunca había visto que estas publicaciones estuvieran circulando e indicó que </a:t>
            </a:r>
            <a:r>
              <a:rPr lang="es-CL" sz="1600" i="1" dirty="0">
                <a:latin typeface="Calibri" panose="020F0502020204030204" pitchFamily="34" charset="0"/>
                <a:cs typeface="Calibri" panose="020F0502020204030204" pitchFamily="34" charset="0"/>
              </a:rPr>
              <a:t>“no es cierto” </a:t>
            </a:r>
            <a:r>
              <a:rPr lang="es-CL" sz="1600" dirty="0">
                <a:latin typeface="Calibri" panose="020F0502020204030204" pitchFamily="34" charset="0"/>
                <a:cs typeface="Calibri" panose="020F0502020204030204" pitchFamily="34" charset="0"/>
              </a:rPr>
              <a:t>que sus investigaciones hayan sido la base para que la ONU o la OMS decidieran prohibir las tareas.  </a:t>
            </a:r>
            <a:endParaRPr lang="en-US" sz="1600" dirty="0">
              <a:latin typeface="Calibri" panose="020F0502020204030204" pitchFamily="34" charset="0"/>
              <a:cs typeface="Calibri" panose="020F0502020204030204" pitchFamily="34" charset="0"/>
            </a:endParaRPr>
          </a:p>
          <a:p>
            <a:r>
              <a:rPr lang="es-CL" sz="1600" i="1" dirty="0">
                <a:latin typeface="Calibri" panose="020F0502020204030204" pitchFamily="34" charset="0"/>
                <a:cs typeface="Calibri" panose="020F0502020204030204" pitchFamily="34" charset="0"/>
              </a:rPr>
              <a:t>“No he escuchado nada de esto nunca. Las citas que hacen mías serían divertidas si no fueran tan tristes. Le envío un artículo que describe lo que dice mi investigación y mi posición sobre el tema”,</a:t>
            </a:r>
            <a:r>
              <a:rPr lang="es-CL" sz="1600" dirty="0">
                <a:latin typeface="Calibri" panose="020F0502020204030204" pitchFamily="34" charset="0"/>
                <a:cs typeface="Calibri" panose="020F0502020204030204" pitchFamily="34" charset="0"/>
              </a:rPr>
              <a:t> indicó Cooper.</a:t>
            </a:r>
            <a:endParaRPr lang="en-US" sz="1600" dirty="0">
              <a:latin typeface="Calibri" panose="020F0502020204030204" pitchFamily="34" charset="0"/>
              <a:cs typeface="Calibri" panose="020F0502020204030204" pitchFamily="34" charset="0"/>
            </a:endParaRPr>
          </a:p>
          <a:p>
            <a:r>
              <a:rPr lang="es-CL" sz="1600" dirty="0">
                <a:latin typeface="Calibri" panose="020F0502020204030204" pitchFamily="34" charset="0"/>
                <a:cs typeface="Calibri" panose="020F0502020204030204" pitchFamily="34" charset="0"/>
              </a:rPr>
              <a:t>El texto del académico indica todo lo contrario de lo que dice el video: las tareas son necesarias porque ofrecen a los padres la oportunidad de aprender sobre las fortalezas y debilidades académicas de sus hijos.</a:t>
            </a:r>
            <a:endParaRPr lang="en-US" sz="1600" dirty="0">
              <a:latin typeface="Calibri" panose="020F0502020204030204" pitchFamily="34" charset="0"/>
              <a:cs typeface="Calibri" panose="020F0502020204030204" pitchFamily="34" charset="0"/>
            </a:endParaRPr>
          </a:p>
          <a:p>
            <a:r>
              <a:rPr lang="es-CL" sz="1600" i="1" dirty="0">
                <a:latin typeface="Calibri" panose="020F0502020204030204" pitchFamily="34" charset="0"/>
                <a:cs typeface="Calibri" panose="020F0502020204030204" pitchFamily="34" charset="0"/>
              </a:rPr>
              <a:t>“La investigación muestra que todos los niños, incluso los niños pequeños, aprenden mejor cuando traen tareas escolares a sus hogares. La clave del éxito es que las tareas sean apropiadas para el nivel de desarrollo del estudiante y las circunstancias del hogar. Para los niños pequeños, la tarea debe ser corta, simple y conducir al éxito. Los estudiantes mayores pueden tener tareas más desafiantes que involucren tanto la práctica como la integración de habilidades”,</a:t>
            </a:r>
            <a:r>
              <a:rPr lang="es-CL" sz="1600" dirty="0">
                <a:latin typeface="Calibri" panose="020F0502020204030204" pitchFamily="34" charset="0"/>
                <a:cs typeface="Calibri" panose="020F0502020204030204" pitchFamily="34" charset="0"/>
              </a:rPr>
              <a:t> explica el artículo enviado por Cooper.</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116217DB-AF32-954A-90B5-1D82B9DABDF0}"/>
              </a:ext>
            </a:extLst>
          </p:cNvPr>
          <p:cNvSpPr/>
          <p:nvPr/>
        </p:nvSpPr>
        <p:spPr>
          <a:xfrm flipH="1">
            <a:off x="8428883" y="2041688"/>
            <a:ext cx="2743200" cy="3337379"/>
          </a:xfrm>
          <a:prstGeom prst="rect">
            <a:avLst/>
          </a:prstGeom>
          <a:noFill/>
          <a:ln w="57150">
            <a:solidFill>
              <a:srgbClr val="3D848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5" name="Rectangle 4">
            <a:extLst>
              <a:ext uri="{FF2B5EF4-FFF2-40B4-BE49-F238E27FC236}">
                <a16:creationId xmlns:a16="http://schemas.microsoft.com/office/drawing/2014/main" id="{DD3D5697-5639-A44C-ADFF-A695C95A1B9A}"/>
              </a:ext>
            </a:extLst>
          </p:cNvPr>
          <p:cNvSpPr/>
          <p:nvPr/>
        </p:nvSpPr>
        <p:spPr>
          <a:xfrm>
            <a:off x="0" y="0"/>
            <a:ext cx="12192000" cy="7147367"/>
          </a:xfrm>
          <a:prstGeom prst="rect">
            <a:avLst/>
          </a:prstGeom>
          <a:solidFill>
            <a:srgbClr val="6CC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78" name="Google Shape;17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CL" sz="6600" b="1" dirty="0">
                <a:solidFill>
                  <a:schemeClr val="bg1"/>
                </a:solidFill>
              </a:rPr>
              <a:t>¿Que es AFP Factual?</a:t>
            </a:r>
            <a:endParaRPr sz="6600" b="1" dirty="0">
              <a:solidFill>
                <a:schemeClr val="bg1"/>
              </a:solidFill>
            </a:endParaRPr>
          </a:p>
        </p:txBody>
      </p:sp>
      <p:sp>
        <p:nvSpPr>
          <p:cNvPr id="180" name="Google Shape;180;p8"/>
          <p:cNvSpPr txBox="1"/>
          <p:nvPr/>
        </p:nvSpPr>
        <p:spPr>
          <a:xfrm>
            <a:off x="1020305" y="4421529"/>
            <a:ext cx="10577528" cy="208344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sz="2400" b="1" dirty="0">
                <a:solidFill>
                  <a:schemeClr val="bg1"/>
                </a:solidFill>
                <a:latin typeface="Calibri"/>
                <a:ea typeface="Calibri"/>
                <a:cs typeface="Calibri"/>
                <a:sym typeface="Calibri"/>
              </a:rPr>
              <a:t>AFP (Agence France-Presse) </a:t>
            </a:r>
            <a:r>
              <a:rPr lang="es-CL" sz="2400" dirty="0">
                <a:solidFill>
                  <a:schemeClr val="bg1"/>
                </a:solidFill>
                <a:latin typeface="Calibri"/>
                <a:ea typeface="Calibri"/>
                <a:cs typeface="Calibri"/>
                <a:sym typeface="Calibri"/>
              </a:rPr>
              <a:t>es una agencia de información mundial que ofrece una cobertura rápida, contrastada y completa en video, texto, foto, multimedia e infografía sobre acontecimientos de la actualidad internacional. De las guerras y conflictos polìticos, pasando por la economía, el deporte y el espectáculo, hasta los grandes descubrimientos en materia de salud, ciencia o tecnología.   </a:t>
            </a:r>
            <a:endParaRPr sz="2400" dirty="0">
              <a:solidFill>
                <a:schemeClr val="bg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3637393B-4F21-6E4F-B73E-88EAFAF194A3}"/>
              </a:ext>
            </a:extLst>
          </p:cNvPr>
          <p:cNvPicPr>
            <a:picLocks noChangeAspect="1"/>
          </p:cNvPicPr>
          <p:nvPr/>
        </p:nvPicPr>
        <p:blipFill>
          <a:blip r:embed="rId3"/>
          <a:stretch>
            <a:fillRect/>
          </a:stretch>
        </p:blipFill>
        <p:spPr>
          <a:xfrm>
            <a:off x="3793211" y="1690688"/>
            <a:ext cx="4605577" cy="26412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alpha val="1000"/>
          </a:schemeClr>
        </a:solidFill>
        <a:effectLst/>
      </p:bgPr>
    </p:bg>
    <p:spTree>
      <p:nvGrpSpPr>
        <p:cNvPr id="1" name="Shape 89"/>
        <p:cNvGrpSpPr/>
        <p:nvPr/>
      </p:nvGrpSpPr>
      <p:grpSpPr>
        <a:xfrm>
          <a:off x="0" y="0"/>
          <a:ext cx="0" cy="0"/>
          <a:chOff x="0" y="0"/>
          <a:chExt cx="0" cy="0"/>
        </a:xfrm>
      </p:grpSpPr>
      <p:sp>
        <p:nvSpPr>
          <p:cNvPr id="4" name="Rectangle 3">
            <a:extLst>
              <a:ext uri="{FF2B5EF4-FFF2-40B4-BE49-F238E27FC236}">
                <a16:creationId xmlns:a16="http://schemas.microsoft.com/office/drawing/2014/main" id="{1B128F58-B407-104D-91F4-8128E2D3C7DD}"/>
              </a:ext>
            </a:extLst>
          </p:cNvPr>
          <p:cNvSpPr/>
          <p:nvPr/>
        </p:nvSpPr>
        <p:spPr>
          <a:xfrm>
            <a:off x="0" y="0"/>
            <a:ext cx="12192000" cy="6858000"/>
          </a:xfrm>
          <a:prstGeom prst="rect">
            <a:avLst/>
          </a:prstGeom>
          <a:solidFill>
            <a:srgbClr val="6CC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pic>
        <p:nvPicPr>
          <p:cNvPr id="2" name="Picture 1">
            <a:extLst>
              <a:ext uri="{FF2B5EF4-FFF2-40B4-BE49-F238E27FC236}">
                <a16:creationId xmlns:a16="http://schemas.microsoft.com/office/drawing/2014/main" id="{49B92AD3-7B73-B54A-8DDE-CB556B6CCA5E}"/>
              </a:ext>
            </a:extLst>
          </p:cNvPr>
          <p:cNvPicPr>
            <a:picLocks noChangeAspect="1"/>
          </p:cNvPicPr>
          <p:nvPr/>
        </p:nvPicPr>
        <p:blipFill>
          <a:blip r:embed="rId3"/>
          <a:stretch>
            <a:fillRect/>
          </a:stretch>
        </p:blipFill>
        <p:spPr>
          <a:xfrm>
            <a:off x="4586044" y="12895"/>
            <a:ext cx="3019912" cy="593197"/>
          </a:xfrm>
          <a:prstGeom prst="rect">
            <a:avLst/>
          </a:prstGeom>
        </p:spPr>
      </p:pic>
      <p:sp>
        <p:nvSpPr>
          <p:cNvPr id="6" name="Rectangle 5">
            <a:extLst>
              <a:ext uri="{FF2B5EF4-FFF2-40B4-BE49-F238E27FC236}">
                <a16:creationId xmlns:a16="http://schemas.microsoft.com/office/drawing/2014/main" id="{EB3F674F-3D1D-3840-A5D6-F999E02C2B96}"/>
              </a:ext>
            </a:extLst>
          </p:cNvPr>
          <p:cNvSpPr/>
          <p:nvPr/>
        </p:nvSpPr>
        <p:spPr>
          <a:xfrm>
            <a:off x="3734343" y="1986661"/>
            <a:ext cx="7953375" cy="3477875"/>
          </a:xfrm>
          <a:prstGeom prst="rect">
            <a:avLst/>
          </a:prstGeom>
        </p:spPr>
        <p:txBody>
          <a:bodyPr wrap="square">
            <a:spAutoFit/>
          </a:bodyPr>
          <a:lstStyle/>
          <a:p>
            <a:pPr lvl="0"/>
            <a:r>
              <a:rPr lang="es-CL" sz="6600" dirty="0">
                <a:solidFill>
                  <a:schemeClr val="bg1"/>
                </a:solidFill>
                <a:latin typeface="Calibri" panose="020F0502020204030204" pitchFamily="34" charset="0"/>
                <a:cs typeface="Calibri" panose="020F0502020204030204" pitchFamily="34" charset="0"/>
              </a:rPr>
              <a:t>¿Qué son las </a:t>
            </a:r>
          </a:p>
          <a:p>
            <a:pPr lvl="0"/>
            <a:r>
              <a:rPr lang="es-CL" sz="8800" b="1" i="1" dirty="0">
                <a:solidFill>
                  <a:schemeClr val="bg1"/>
                </a:solidFill>
                <a:latin typeface="Calibri" panose="020F0502020204030204" pitchFamily="34" charset="0"/>
                <a:cs typeface="Calibri" panose="020F0502020204030204" pitchFamily="34" charset="0"/>
              </a:rPr>
              <a:t>Fake News</a:t>
            </a:r>
            <a:r>
              <a:rPr lang="es-CL" sz="8800" b="1" dirty="0">
                <a:solidFill>
                  <a:schemeClr val="bg1"/>
                </a:solidFill>
                <a:latin typeface="Calibri" panose="020F0502020204030204" pitchFamily="34" charset="0"/>
                <a:cs typeface="Calibri" panose="020F0502020204030204" pitchFamily="34" charset="0"/>
              </a:rPr>
              <a:t> </a:t>
            </a:r>
          </a:p>
          <a:p>
            <a:pPr lvl="0"/>
            <a:r>
              <a:rPr lang="es-CL" sz="6600" dirty="0">
                <a:solidFill>
                  <a:schemeClr val="bg1"/>
                </a:solidFill>
                <a:latin typeface="Calibri" panose="020F0502020204030204" pitchFamily="34" charset="0"/>
                <a:cs typeface="Calibri" panose="020F0502020204030204" pitchFamily="34" charset="0"/>
              </a:rPr>
              <a:t>o Noticias Falsas?</a:t>
            </a:r>
            <a:endParaRPr lang="en-US" sz="6600" dirty="0">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833C664E-4759-1148-8183-E1254956FB31}"/>
              </a:ext>
            </a:extLst>
          </p:cNvPr>
          <p:cNvPicPr>
            <a:picLocks noChangeAspect="1"/>
          </p:cNvPicPr>
          <p:nvPr/>
        </p:nvPicPr>
        <p:blipFill>
          <a:blip r:embed="rId4"/>
          <a:stretch>
            <a:fillRect/>
          </a:stretch>
        </p:blipFill>
        <p:spPr>
          <a:xfrm>
            <a:off x="968188" y="606092"/>
            <a:ext cx="1875790" cy="58763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721c9cc920_0_14"/>
          <p:cNvSpPr txBox="1">
            <a:spLocks noGrp="1"/>
          </p:cNvSpPr>
          <p:nvPr>
            <p:ph type="subTitle" idx="1"/>
          </p:nvPr>
        </p:nvSpPr>
        <p:spPr>
          <a:xfrm>
            <a:off x="1280931" y="659757"/>
            <a:ext cx="10351625" cy="5868363"/>
          </a:xfrm>
          <a:prstGeom prst="rect">
            <a:avLst/>
          </a:prstGeom>
        </p:spPr>
        <p:txBody>
          <a:bodyPr spcFirstLastPara="1" wrap="square" lIns="91425" tIns="45700" rIns="91425" bIns="45700" anchor="t" anchorCtr="0">
            <a:noAutofit/>
          </a:bodyPr>
          <a:lstStyle/>
          <a:p>
            <a:pPr marL="38100" lvl="0" indent="0" algn="l" rtl="0">
              <a:spcBef>
                <a:spcPts val="1000"/>
              </a:spcBef>
              <a:spcAft>
                <a:spcPts val="0"/>
              </a:spcAft>
              <a:buSzPts val="3000"/>
            </a:pPr>
            <a:r>
              <a:rPr lang="es-CL" sz="3000" dirty="0"/>
              <a:t>Es cualquier tipo de </a:t>
            </a:r>
            <a:r>
              <a:rPr lang="es-CL" sz="3000" b="1" dirty="0"/>
              <a:t>información falsa</a:t>
            </a:r>
            <a:r>
              <a:rPr lang="es-CL" sz="3000" dirty="0"/>
              <a:t> sobre diversos temas como salud, política, medioambiente, o cualquier otro tema.</a:t>
            </a:r>
            <a:endParaRPr sz="3000" dirty="0"/>
          </a:p>
          <a:p>
            <a:pPr marL="0" lvl="0" indent="0" algn="l" rtl="0">
              <a:spcBef>
                <a:spcPts val="1000"/>
              </a:spcBef>
              <a:spcAft>
                <a:spcPts val="0"/>
              </a:spcAft>
            </a:pPr>
            <a:endParaRPr sz="3000" dirty="0"/>
          </a:p>
          <a:p>
            <a:pPr marL="38100" lvl="0" indent="0" algn="l" rtl="0">
              <a:spcBef>
                <a:spcPts val="1000"/>
              </a:spcBef>
              <a:spcAft>
                <a:spcPts val="0"/>
              </a:spcAft>
              <a:buSzPts val="3000"/>
            </a:pPr>
            <a:r>
              <a:rPr lang="es-CL" sz="3000" dirty="0"/>
              <a:t>Se encuentran especialmente en </a:t>
            </a:r>
            <a:r>
              <a:rPr lang="es-CL" sz="3000" b="1" dirty="0"/>
              <a:t>redes sociales</a:t>
            </a:r>
            <a:r>
              <a:rPr lang="es-CL" sz="3000" dirty="0"/>
              <a:t>, o portales que parecieran ser canales formales de información.</a:t>
            </a:r>
            <a:endParaRPr sz="3000" dirty="0"/>
          </a:p>
          <a:p>
            <a:pPr marL="0" lvl="0" indent="0" algn="l" rtl="0">
              <a:spcBef>
                <a:spcPts val="1000"/>
              </a:spcBef>
              <a:spcAft>
                <a:spcPts val="0"/>
              </a:spcAft>
            </a:pPr>
            <a:endParaRPr sz="3000" dirty="0"/>
          </a:p>
          <a:p>
            <a:pPr marL="38100" lvl="0" indent="0" algn="l" rtl="0">
              <a:spcBef>
                <a:spcPts val="1000"/>
              </a:spcBef>
              <a:spcAft>
                <a:spcPts val="0"/>
              </a:spcAft>
              <a:buSzPts val="3000"/>
            </a:pPr>
            <a:r>
              <a:rPr lang="es-CL" sz="3000" dirty="0"/>
              <a:t>Pueden estar en formato de </a:t>
            </a:r>
            <a:r>
              <a:rPr lang="es-CL" sz="3000" b="1" dirty="0"/>
              <a:t>noticias, posteos, historias</a:t>
            </a:r>
            <a:r>
              <a:rPr lang="es-CL" sz="3000" dirty="0"/>
              <a:t>, etc.</a:t>
            </a:r>
            <a:endParaRPr sz="3000" dirty="0"/>
          </a:p>
          <a:p>
            <a:pPr marL="0" lvl="0" indent="0" algn="l" rtl="0">
              <a:spcBef>
                <a:spcPts val="1000"/>
              </a:spcBef>
              <a:spcAft>
                <a:spcPts val="0"/>
              </a:spcAft>
            </a:pPr>
            <a:endParaRPr sz="3000" dirty="0"/>
          </a:p>
          <a:p>
            <a:pPr marL="38100" lvl="0" indent="0" algn="l" rtl="0">
              <a:spcBef>
                <a:spcPts val="1000"/>
              </a:spcBef>
              <a:spcAft>
                <a:spcPts val="0"/>
              </a:spcAft>
              <a:buSzPts val="3000"/>
            </a:pPr>
            <a:r>
              <a:rPr lang="es-CL" sz="3000" dirty="0"/>
              <a:t>Son creadas </a:t>
            </a:r>
            <a:r>
              <a:rPr lang="es-CL" sz="3000" b="1" dirty="0"/>
              <a:t>deliberadamente </a:t>
            </a:r>
            <a:r>
              <a:rPr lang="es-CL" sz="3000" dirty="0"/>
              <a:t>con el objetivo de influenciar los puntos de vista y decisiones de las personas.</a:t>
            </a:r>
            <a:endParaRPr sz="3000" dirty="0"/>
          </a:p>
          <a:p>
            <a:pPr marL="0" lvl="0" indent="0" algn="l" rtl="0">
              <a:spcBef>
                <a:spcPts val="1000"/>
              </a:spcBef>
              <a:spcAft>
                <a:spcPts val="0"/>
              </a:spcAft>
            </a:pPr>
            <a:endParaRPr dirty="0"/>
          </a:p>
          <a:p>
            <a:pPr marL="0" lvl="0" indent="0" algn="l" rtl="0">
              <a:spcBef>
                <a:spcPts val="1000"/>
              </a:spcBef>
              <a:spcAft>
                <a:spcPts val="0"/>
              </a:spcAft>
            </a:pPr>
            <a:endParaRPr dirty="0"/>
          </a:p>
          <a:p>
            <a:pPr marL="0" lvl="0" indent="0" algn="l" rtl="0">
              <a:spcBef>
                <a:spcPts val="1000"/>
              </a:spcBef>
              <a:spcAft>
                <a:spcPts val="0"/>
              </a:spcAft>
            </a:pPr>
            <a:endParaRPr dirty="0"/>
          </a:p>
          <a:p>
            <a:pPr marL="0" lvl="0" indent="0" algn="l" rtl="0">
              <a:spcBef>
                <a:spcPts val="1000"/>
              </a:spcBef>
              <a:spcAft>
                <a:spcPts val="0"/>
              </a:spcAft>
            </a:pPr>
            <a:endParaRPr dirty="0"/>
          </a:p>
        </p:txBody>
      </p:sp>
      <p:sp>
        <p:nvSpPr>
          <p:cNvPr id="2" name="Oval 1">
            <a:extLst>
              <a:ext uri="{FF2B5EF4-FFF2-40B4-BE49-F238E27FC236}">
                <a16:creationId xmlns:a16="http://schemas.microsoft.com/office/drawing/2014/main" id="{DF1BFBCA-0171-934D-84F0-1EC796E70F44}"/>
              </a:ext>
            </a:extLst>
          </p:cNvPr>
          <p:cNvSpPr/>
          <p:nvPr/>
        </p:nvSpPr>
        <p:spPr>
          <a:xfrm>
            <a:off x="995422" y="879676"/>
            <a:ext cx="285509" cy="285509"/>
          </a:xfrm>
          <a:prstGeom prst="ellipse">
            <a:avLst/>
          </a:prstGeom>
          <a:solidFill>
            <a:srgbClr val="EE8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FD699B9-D18E-804F-A671-2299C48FAA2B}"/>
              </a:ext>
            </a:extLst>
          </p:cNvPr>
          <p:cNvSpPr/>
          <p:nvPr/>
        </p:nvSpPr>
        <p:spPr>
          <a:xfrm>
            <a:off x="976131" y="5009912"/>
            <a:ext cx="285509" cy="285509"/>
          </a:xfrm>
          <a:prstGeom prst="ellipse">
            <a:avLst/>
          </a:prstGeom>
          <a:solidFill>
            <a:srgbClr val="EE8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BAD14C7-90FE-3048-AA4A-C7CFBF2DAC5C}"/>
              </a:ext>
            </a:extLst>
          </p:cNvPr>
          <p:cNvSpPr/>
          <p:nvPr/>
        </p:nvSpPr>
        <p:spPr>
          <a:xfrm>
            <a:off x="956841" y="2351591"/>
            <a:ext cx="285509" cy="285509"/>
          </a:xfrm>
          <a:prstGeom prst="ellipse">
            <a:avLst/>
          </a:prstGeom>
          <a:solidFill>
            <a:srgbClr val="EE8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DA61BCB-A38F-E849-8FB5-FF8DD959420E}"/>
              </a:ext>
            </a:extLst>
          </p:cNvPr>
          <p:cNvSpPr/>
          <p:nvPr/>
        </p:nvSpPr>
        <p:spPr>
          <a:xfrm>
            <a:off x="987707" y="3831223"/>
            <a:ext cx="285509" cy="285509"/>
          </a:xfrm>
          <a:prstGeom prst="ellipse">
            <a:avLst/>
          </a:prstGeom>
          <a:solidFill>
            <a:srgbClr val="EE8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DA9227-1738-004A-BF67-E12E8E12308B}"/>
              </a:ext>
            </a:extLst>
          </p:cNvPr>
          <p:cNvSpPr/>
          <p:nvPr/>
        </p:nvSpPr>
        <p:spPr>
          <a:xfrm>
            <a:off x="335666" y="266218"/>
            <a:ext cx="11551534" cy="6261902"/>
          </a:xfrm>
          <a:prstGeom prst="rect">
            <a:avLst/>
          </a:prstGeom>
          <a:noFill/>
          <a:ln w="57150">
            <a:solidFill>
              <a:srgbClr val="EE8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3" name="Rectangle 2">
            <a:extLst>
              <a:ext uri="{FF2B5EF4-FFF2-40B4-BE49-F238E27FC236}">
                <a16:creationId xmlns:a16="http://schemas.microsoft.com/office/drawing/2014/main" id="{AA1DC90D-252B-A64A-825E-2259046935DC}"/>
              </a:ext>
            </a:extLst>
          </p:cNvPr>
          <p:cNvSpPr/>
          <p:nvPr/>
        </p:nvSpPr>
        <p:spPr>
          <a:xfrm>
            <a:off x="0" y="0"/>
            <a:ext cx="12192000" cy="7147367"/>
          </a:xfrm>
          <a:prstGeom prst="rect">
            <a:avLst/>
          </a:prstGeom>
          <a:solidFill>
            <a:srgbClr val="3D8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00" name="Google Shape;100;p2"/>
          <p:cNvSpPr txBox="1">
            <a:spLocks noGrp="1"/>
          </p:cNvSpPr>
          <p:nvPr>
            <p:ph type="title"/>
          </p:nvPr>
        </p:nvSpPr>
        <p:spPr>
          <a:xfrm>
            <a:off x="1007202" y="1794076"/>
            <a:ext cx="10515600" cy="312858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s-CL" sz="7200" dirty="0">
                <a:solidFill>
                  <a:schemeClr val="bg1"/>
                </a:solidFill>
              </a:rPr>
              <a:t>EXISTEN </a:t>
            </a:r>
            <a:r>
              <a:rPr lang="es-CL" sz="7200" b="1" dirty="0">
                <a:solidFill>
                  <a:schemeClr val="bg1"/>
                </a:solidFill>
              </a:rPr>
              <a:t>3 TIPOS </a:t>
            </a:r>
            <a:r>
              <a:rPr lang="es-CL" sz="7200" dirty="0">
                <a:solidFill>
                  <a:schemeClr val="bg1"/>
                </a:solidFill>
              </a:rPr>
              <a:t>DE </a:t>
            </a:r>
            <a:br>
              <a:rPr lang="es-CL" sz="7200" dirty="0">
                <a:solidFill>
                  <a:schemeClr val="bg1"/>
                </a:solidFill>
              </a:rPr>
            </a:br>
            <a:r>
              <a:rPr lang="es-CL" sz="7200" b="1" i="1" dirty="0">
                <a:solidFill>
                  <a:srgbClr val="EE83A0"/>
                </a:solidFill>
              </a:rPr>
              <a:t>FAKE NEWS,</a:t>
            </a:r>
            <a:endParaRPr sz="7200" b="1" i="1" dirty="0">
              <a:solidFill>
                <a:srgbClr val="EE83A0"/>
              </a:solidFill>
            </a:endParaRPr>
          </a:p>
          <a:p>
            <a:pPr marL="0" lvl="0" indent="0" algn="ctr" rtl="0">
              <a:lnSpc>
                <a:spcPct val="90000"/>
              </a:lnSpc>
              <a:spcBef>
                <a:spcPts val="0"/>
              </a:spcBef>
              <a:spcAft>
                <a:spcPts val="0"/>
              </a:spcAft>
              <a:buClr>
                <a:schemeClr val="dk1"/>
              </a:buClr>
              <a:buSzPts val="4400"/>
              <a:buFont typeface="Calibri"/>
              <a:buNone/>
            </a:pPr>
            <a:r>
              <a:rPr lang="es-CL" sz="7200" dirty="0">
                <a:solidFill>
                  <a:schemeClr val="bg1"/>
                </a:solidFill>
              </a:rPr>
              <a:t>NOTICIAS FALSAS</a:t>
            </a:r>
            <a:endParaRPr sz="7200" i="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5" name="Rectangle 4">
            <a:extLst>
              <a:ext uri="{FF2B5EF4-FFF2-40B4-BE49-F238E27FC236}">
                <a16:creationId xmlns:a16="http://schemas.microsoft.com/office/drawing/2014/main" id="{EFE82248-37A6-C04D-8AE9-84A99BA79595}"/>
              </a:ext>
            </a:extLst>
          </p:cNvPr>
          <p:cNvSpPr/>
          <p:nvPr/>
        </p:nvSpPr>
        <p:spPr>
          <a:xfrm>
            <a:off x="0" y="0"/>
            <a:ext cx="12192000" cy="7147367"/>
          </a:xfrm>
          <a:prstGeom prst="rect">
            <a:avLst/>
          </a:prstGeom>
          <a:solidFill>
            <a:srgbClr val="EE8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06" name="Google Shape;106;g7f5164fda8_0_0"/>
          <p:cNvSpPr txBox="1">
            <a:spLocks noGrp="1"/>
          </p:cNvSpPr>
          <p:nvPr>
            <p:ph type="body" idx="1"/>
          </p:nvPr>
        </p:nvSpPr>
        <p:spPr>
          <a:xfrm>
            <a:off x="780808" y="3321933"/>
            <a:ext cx="10515600" cy="34275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s-CL" dirty="0">
                <a:solidFill>
                  <a:schemeClr val="bg1"/>
                </a:solidFill>
                <a:latin typeface="Calibri" panose="020F0502020204030204" pitchFamily="34" charset="0"/>
                <a:ea typeface="Verdana" panose="020B0604030504040204" pitchFamily="34" charset="0"/>
                <a:cs typeface="Calibri" panose="020F0502020204030204" pitchFamily="34" charset="0"/>
                <a:sym typeface="Open Sans"/>
              </a:rPr>
              <a:t>La primera es cuando se inventa una información a través de un </a:t>
            </a:r>
            <a:r>
              <a:rPr lang="es-CL" b="1" dirty="0">
                <a:solidFill>
                  <a:schemeClr val="bg1"/>
                </a:solidFill>
                <a:latin typeface="Calibri" panose="020F0502020204030204" pitchFamily="34" charset="0"/>
                <a:ea typeface="Verdana" panose="020B0604030504040204" pitchFamily="34" charset="0"/>
                <a:cs typeface="Calibri" panose="020F0502020204030204" pitchFamily="34" charset="0"/>
                <a:sym typeface="Open Sans"/>
              </a:rPr>
              <a:t>medio o canal falso </a:t>
            </a:r>
            <a:r>
              <a:rPr lang="es-CL" dirty="0">
                <a:solidFill>
                  <a:schemeClr val="bg1"/>
                </a:solidFill>
                <a:latin typeface="Calibri" panose="020F0502020204030204" pitchFamily="34" charset="0"/>
                <a:ea typeface="Verdana" panose="020B0604030504040204" pitchFamily="34" charset="0"/>
                <a:cs typeface="Calibri" panose="020F0502020204030204" pitchFamily="34" charset="0"/>
                <a:sym typeface="Open Sans"/>
              </a:rPr>
              <a:t>y la hacen parecer fidedigna. </a:t>
            </a:r>
            <a:endParaRPr dirty="0">
              <a:solidFill>
                <a:schemeClr val="bg1"/>
              </a:solidFill>
              <a:latin typeface="Calibri" panose="020F0502020204030204" pitchFamily="34" charset="0"/>
              <a:ea typeface="Verdana" panose="020B0604030504040204" pitchFamily="34" charset="0"/>
              <a:cs typeface="Calibri" panose="020F0502020204030204" pitchFamily="34" charset="0"/>
              <a:sym typeface="Open Sans"/>
            </a:endParaRPr>
          </a:p>
          <a:p>
            <a:pPr marL="0" lvl="0" indent="0" algn="ctr" rtl="0">
              <a:lnSpc>
                <a:spcPct val="90000"/>
              </a:lnSpc>
              <a:spcBef>
                <a:spcPts val="0"/>
              </a:spcBef>
              <a:spcAft>
                <a:spcPts val="0"/>
              </a:spcAft>
              <a:buClr>
                <a:schemeClr val="dk1"/>
              </a:buClr>
              <a:buSzPts val="2800"/>
              <a:buNone/>
            </a:pPr>
            <a:endParaRPr dirty="0">
              <a:solidFill>
                <a:schemeClr val="bg1"/>
              </a:solidFill>
              <a:latin typeface="Calibri" panose="020F0502020204030204" pitchFamily="34" charset="0"/>
              <a:ea typeface="Verdana" panose="020B0604030504040204" pitchFamily="34" charset="0"/>
              <a:cs typeface="Calibri" panose="020F0502020204030204" pitchFamily="34" charset="0"/>
              <a:sym typeface="Open Sans"/>
            </a:endParaRPr>
          </a:p>
          <a:p>
            <a:pPr marL="0" lvl="0" indent="0" algn="ctr" rtl="0">
              <a:lnSpc>
                <a:spcPct val="90000"/>
              </a:lnSpc>
              <a:spcBef>
                <a:spcPts val="0"/>
              </a:spcBef>
              <a:spcAft>
                <a:spcPts val="0"/>
              </a:spcAft>
              <a:buClr>
                <a:schemeClr val="dk1"/>
              </a:buClr>
              <a:buSzPts val="2800"/>
              <a:buNone/>
            </a:pPr>
            <a:r>
              <a:rPr lang="es-CL" dirty="0">
                <a:solidFill>
                  <a:schemeClr val="bg1"/>
                </a:solidFill>
                <a:latin typeface="Calibri" panose="020F0502020204030204" pitchFamily="34" charset="0"/>
                <a:ea typeface="Verdana" panose="020B0604030504040204" pitchFamily="34" charset="0"/>
                <a:cs typeface="Calibri" panose="020F0502020204030204" pitchFamily="34" charset="0"/>
                <a:sym typeface="Open Sans"/>
              </a:rPr>
              <a:t>Son las más fáciles de reconocer, porque solo basta con ver la fuente y origen de la información. </a:t>
            </a:r>
          </a:p>
          <a:p>
            <a:pPr marL="0" lvl="0" indent="0" algn="ctr" rtl="0">
              <a:lnSpc>
                <a:spcPct val="90000"/>
              </a:lnSpc>
              <a:spcBef>
                <a:spcPts val="0"/>
              </a:spcBef>
              <a:spcAft>
                <a:spcPts val="0"/>
              </a:spcAft>
              <a:buClr>
                <a:schemeClr val="dk1"/>
              </a:buClr>
              <a:buSzPts val="2800"/>
              <a:buNone/>
            </a:pPr>
            <a:endParaRPr lang="es-CL" b="1" dirty="0">
              <a:solidFill>
                <a:schemeClr val="bg1"/>
              </a:solidFill>
              <a:latin typeface="Calibri" panose="020F0502020204030204" pitchFamily="34" charset="0"/>
              <a:ea typeface="Verdana" panose="020B0604030504040204" pitchFamily="34" charset="0"/>
              <a:cs typeface="Calibri" panose="020F0502020204030204" pitchFamily="34" charset="0"/>
              <a:sym typeface="Open Sans"/>
            </a:endParaRPr>
          </a:p>
          <a:p>
            <a:pPr marL="0" lvl="0" indent="0" algn="ctr" rtl="0">
              <a:lnSpc>
                <a:spcPct val="90000"/>
              </a:lnSpc>
              <a:spcBef>
                <a:spcPts val="0"/>
              </a:spcBef>
              <a:spcAft>
                <a:spcPts val="0"/>
              </a:spcAft>
              <a:buClr>
                <a:schemeClr val="dk1"/>
              </a:buClr>
              <a:buSzPts val="2800"/>
              <a:buNone/>
            </a:pPr>
            <a:r>
              <a:rPr lang="es-CL" b="1" dirty="0">
                <a:solidFill>
                  <a:schemeClr val="bg1"/>
                </a:solidFill>
                <a:latin typeface="Calibri" panose="020F0502020204030204" pitchFamily="34" charset="0"/>
                <a:ea typeface="Verdana" panose="020B0604030504040204" pitchFamily="34" charset="0"/>
                <a:cs typeface="Calibri" panose="020F0502020204030204" pitchFamily="34" charset="0"/>
                <a:sym typeface="Open Sans"/>
              </a:rPr>
              <a:t>Ejemplo</a:t>
            </a:r>
            <a:r>
              <a:rPr lang="es-CL" dirty="0">
                <a:solidFill>
                  <a:schemeClr val="bg1"/>
                </a:solidFill>
                <a:latin typeface="Calibri" panose="020F0502020204030204" pitchFamily="34" charset="0"/>
                <a:ea typeface="Verdana" panose="020B0604030504040204" pitchFamily="34" charset="0"/>
                <a:cs typeface="Calibri" panose="020F0502020204030204" pitchFamily="34" charset="0"/>
                <a:sym typeface="Open Sans"/>
              </a:rPr>
              <a:t>:</a:t>
            </a:r>
            <a:endParaRPr dirty="0">
              <a:solidFill>
                <a:schemeClr val="bg1"/>
              </a:solidFill>
              <a:latin typeface="Calibri" panose="020F0502020204030204" pitchFamily="34" charset="0"/>
              <a:ea typeface="Verdana" panose="020B0604030504040204" pitchFamily="34" charset="0"/>
              <a:cs typeface="Calibri" panose="020F0502020204030204" pitchFamily="34" charset="0"/>
              <a:sym typeface="Open Sans"/>
            </a:endParaRPr>
          </a:p>
        </p:txBody>
      </p:sp>
      <p:pic>
        <p:nvPicPr>
          <p:cNvPr id="3" name="Picture 2">
            <a:extLst>
              <a:ext uri="{FF2B5EF4-FFF2-40B4-BE49-F238E27FC236}">
                <a16:creationId xmlns:a16="http://schemas.microsoft.com/office/drawing/2014/main" id="{EFEFA947-0A50-A24D-BD5E-CBC34BA2476E}"/>
              </a:ext>
            </a:extLst>
          </p:cNvPr>
          <p:cNvPicPr>
            <a:picLocks noChangeAspect="1"/>
          </p:cNvPicPr>
          <p:nvPr/>
        </p:nvPicPr>
        <p:blipFill>
          <a:blip r:embed="rId3"/>
          <a:stretch>
            <a:fillRect/>
          </a:stretch>
        </p:blipFill>
        <p:spPr>
          <a:xfrm>
            <a:off x="4796741" y="577127"/>
            <a:ext cx="2471658" cy="2362843"/>
          </a:xfrm>
          <a:prstGeom prst="rect">
            <a:avLst/>
          </a:prstGeom>
        </p:spPr>
      </p:pic>
      <p:sp>
        <p:nvSpPr>
          <p:cNvPr id="6" name="Google Shape;106;g7f5164fda8_0_0">
            <a:extLst>
              <a:ext uri="{FF2B5EF4-FFF2-40B4-BE49-F238E27FC236}">
                <a16:creationId xmlns:a16="http://schemas.microsoft.com/office/drawing/2014/main" id="{ECF8D5F8-85B6-3F4A-AB70-FA4AACC584A8}"/>
              </a:ext>
            </a:extLst>
          </p:cNvPr>
          <p:cNvSpPr txBox="1">
            <a:spLocks/>
          </p:cNvSpPr>
          <p:nvPr/>
        </p:nvSpPr>
        <p:spPr>
          <a:xfrm>
            <a:off x="5496998" y="909302"/>
            <a:ext cx="1071143" cy="169849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2800"/>
              <a:buFont typeface="Arial"/>
              <a:buNone/>
            </a:pPr>
            <a:r>
              <a:rPr lang="es-CL" sz="12000" b="1" dirty="0">
                <a:solidFill>
                  <a:schemeClr val="bg1"/>
                </a:solidFill>
                <a:latin typeface="Calibri" panose="020F0502020204030204" pitchFamily="34" charset="0"/>
                <a:ea typeface="Verdana" panose="020B0604030504040204" pitchFamily="34" charset="0"/>
                <a:cs typeface="Calibri" panose="020F0502020204030204" pitchFamily="34" charset="0"/>
                <a:sym typeface="Open Sans"/>
              </a:rPr>
              <a:t>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g7f5164fda8_0_6"/>
          <p:cNvPicPr preferRelativeResize="0"/>
          <p:nvPr/>
        </p:nvPicPr>
        <p:blipFill>
          <a:blip r:embed="rId3">
            <a:alphaModFix/>
          </a:blip>
          <a:stretch>
            <a:fillRect/>
          </a:stretch>
        </p:blipFill>
        <p:spPr>
          <a:xfrm>
            <a:off x="429653" y="291337"/>
            <a:ext cx="1057275" cy="1057275"/>
          </a:xfrm>
          <a:prstGeom prst="rect">
            <a:avLst/>
          </a:prstGeom>
          <a:noFill/>
          <a:ln>
            <a:noFill/>
          </a:ln>
        </p:spPr>
      </p:pic>
      <p:sp>
        <p:nvSpPr>
          <p:cNvPr id="112" name="Google Shape;112;g7f5164fda8_0_6"/>
          <p:cNvSpPr txBox="1"/>
          <p:nvPr/>
        </p:nvSpPr>
        <p:spPr>
          <a:xfrm>
            <a:off x="349172" y="1493133"/>
            <a:ext cx="5046938" cy="4768771"/>
          </a:xfrm>
          <a:prstGeom prst="rect">
            <a:avLst/>
          </a:prstGeom>
          <a:noFill/>
          <a:ln>
            <a:noFill/>
          </a:ln>
        </p:spPr>
        <p:txBody>
          <a:bodyPr spcFirstLastPara="1" wrap="square" lIns="91425" tIns="91425" rIns="91425" bIns="91425" anchor="t" anchorCtr="0">
            <a:noAutofit/>
          </a:bodyPr>
          <a:lstStyle/>
          <a:p>
            <a:pPr marL="0" lvl="0" indent="0" algn="l" rtl="0">
              <a:spcBef>
                <a:spcPts val="500"/>
              </a:spcBef>
              <a:spcAft>
                <a:spcPts val="0"/>
              </a:spcAft>
              <a:buNone/>
            </a:pPr>
            <a:r>
              <a:rPr lang="es-CL" sz="1600" b="1" dirty="0">
                <a:solidFill>
                  <a:srgbClr val="1C1E21"/>
                </a:solidFill>
                <a:latin typeface="Calibri" panose="020F0502020204030204" pitchFamily="34" charset="0"/>
                <a:cs typeface="Calibri" panose="020F0502020204030204" pitchFamily="34" charset="0"/>
              </a:rPr>
              <a:t>*AVISO IMPORTANTE*</a:t>
            </a:r>
            <a:endParaRPr sz="1600" b="1" dirty="0">
              <a:solidFill>
                <a:srgbClr val="1C1E21"/>
              </a:solidFill>
              <a:latin typeface="Calibri" panose="020F0502020204030204" pitchFamily="34" charset="0"/>
              <a:cs typeface="Calibri" panose="020F0502020204030204" pitchFamily="34" charset="0"/>
            </a:endParaRPr>
          </a:p>
          <a:p>
            <a:pPr marL="0" lvl="0" indent="0" algn="l" rtl="0">
              <a:spcBef>
                <a:spcPts val="1000"/>
              </a:spcBef>
              <a:spcAft>
                <a:spcPts val="0"/>
              </a:spcAft>
              <a:buNone/>
            </a:pPr>
            <a:r>
              <a:rPr lang="es-CL" sz="1600" dirty="0">
                <a:solidFill>
                  <a:srgbClr val="1C1E21"/>
                </a:solidFill>
                <a:latin typeface="Calibri" panose="020F0502020204030204" pitchFamily="34" charset="0"/>
                <a:cs typeface="Calibri" panose="020F0502020204030204" pitchFamily="34" charset="0"/>
              </a:rPr>
              <a:t>Hoy en la noche desde las 12:30 am hasta las 03:30 am no se olvide de *apagar su celular tableta, computador*,etc... y ubicarlo muy distante de su cuerpo.</a:t>
            </a:r>
            <a:endParaRPr sz="1600" dirty="0">
              <a:solidFill>
                <a:srgbClr val="1C1E21"/>
              </a:solidFill>
              <a:latin typeface="Calibri" panose="020F0502020204030204" pitchFamily="34" charset="0"/>
              <a:cs typeface="Calibri" panose="020F0502020204030204" pitchFamily="34" charset="0"/>
            </a:endParaRPr>
          </a:p>
          <a:p>
            <a:pPr marL="0" lvl="0" indent="0" algn="l" rtl="0">
              <a:spcBef>
                <a:spcPts val="1000"/>
              </a:spcBef>
              <a:spcAft>
                <a:spcPts val="0"/>
              </a:spcAft>
              <a:buNone/>
            </a:pPr>
            <a:r>
              <a:rPr lang="es-CL" sz="1600" dirty="0">
                <a:solidFill>
                  <a:srgbClr val="1C1E21"/>
                </a:solidFill>
                <a:latin typeface="Calibri" panose="020F0502020204030204" pitchFamily="34" charset="0"/>
                <a:cs typeface="Calibri" panose="020F0502020204030204" pitchFamily="34" charset="0"/>
              </a:rPr>
              <a:t>La Singapore TV anunció esta noticia. Por favor, diga a sus parientes y amigos. Esta noche, a partir de 12:30am hasta las 03:30 am, nuestro planeta estará con una *radiacion altisima*.</a:t>
            </a:r>
            <a:endParaRPr sz="1600" dirty="0">
              <a:solidFill>
                <a:srgbClr val="1C1E21"/>
              </a:solidFill>
              <a:latin typeface="Calibri" panose="020F0502020204030204" pitchFamily="34" charset="0"/>
              <a:cs typeface="Calibri" panose="020F0502020204030204" pitchFamily="34" charset="0"/>
            </a:endParaRPr>
          </a:p>
          <a:p>
            <a:pPr marL="0" lvl="0" indent="0" algn="l" rtl="0">
              <a:spcBef>
                <a:spcPts val="1000"/>
              </a:spcBef>
              <a:spcAft>
                <a:spcPts val="0"/>
              </a:spcAft>
              <a:buNone/>
            </a:pPr>
            <a:r>
              <a:rPr lang="es-CL" sz="1600" dirty="0">
                <a:solidFill>
                  <a:srgbClr val="1C1E21"/>
                </a:solidFill>
                <a:latin typeface="Calibri" panose="020F0502020204030204" pitchFamily="34" charset="0"/>
                <a:cs typeface="Calibri" panose="020F0502020204030204" pitchFamily="34" charset="0"/>
              </a:rPr>
              <a:t>Los rayos cósmicos van a pasar muy cerca de la tierra. Entonces, por favor, apague su teléfono celular. No deje el equipo cerca de su cuerpo, pues le puede causar daños terribles.</a:t>
            </a:r>
            <a:endParaRPr sz="1600" dirty="0">
              <a:solidFill>
                <a:srgbClr val="1C1E21"/>
              </a:solidFill>
              <a:latin typeface="Calibri" panose="020F0502020204030204" pitchFamily="34" charset="0"/>
              <a:cs typeface="Calibri" panose="020F0502020204030204" pitchFamily="34" charset="0"/>
            </a:endParaRPr>
          </a:p>
          <a:p>
            <a:pPr marL="0" lvl="0" indent="0" algn="l" rtl="0">
              <a:spcBef>
                <a:spcPts val="1000"/>
              </a:spcBef>
              <a:spcAft>
                <a:spcPts val="0"/>
              </a:spcAft>
              <a:buNone/>
            </a:pPr>
            <a:r>
              <a:rPr lang="es-CL" sz="1600" dirty="0">
                <a:solidFill>
                  <a:srgbClr val="1C1E21"/>
                </a:solidFill>
                <a:latin typeface="Calibri" panose="020F0502020204030204" pitchFamily="34" charset="0"/>
                <a:cs typeface="Calibri" panose="020F0502020204030204" pitchFamily="34" charset="0"/>
              </a:rPr>
              <a:t>Si no cree puede Verificar en Google y la NASA BBC News.</a:t>
            </a:r>
            <a:endParaRPr sz="1600" dirty="0">
              <a:solidFill>
                <a:srgbClr val="1C1E21"/>
              </a:solidFill>
              <a:latin typeface="Calibri" panose="020F0502020204030204" pitchFamily="34" charset="0"/>
              <a:cs typeface="Calibri" panose="020F0502020204030204" pitchFamily="34" charset="0"/>
            </a:endParaRPr>
          </a:p>
          <a:p>
            <a:pPr marL="0" lvl="0" indent="0" algn="l" rtl="0">
              <a:spcBef>
                <a:spcPts val="1000"/>
              </a:spcBef>
              <a:spcAft>
                <a:spcPts val="0"/>
              </a:spcAft>
              <a:buNone/>
            </a:pPr>
            <a:r>
              <a:rPr lang="es-CL" sz="1600" dirty="0">
                <a:solidFill>
                  <a:srgbClr val="1C1E21"/>
                </a:solidFill>
                <a:latin typeface="Calibri" panose="020F0502020204030204" pitchFamily="34" charset="0"/>
                <a:cs typeface="Calibri" panose="020F0502020204030204" pitchFamily="34" charset="0"/>
              </a:rPr>
              <a:t>Envíe este mensaje a todas las personas importantes para usted.</a:t>
            </a:r>
            <a:endParaRPr sz="1600" dirty="0">
              <a:solidFill>
                <a:srgbClr val="1C1E21"/>
              </a:solidFill>
              <a:latin typeface="Calibri" panose="020F0502020204030204" pitchFamily="34" charset="0"/>
              <a:cs typeface="Calibri" panose="020F0502020204030204" pitchFamily="34" charset="0"/>
            </a:endParaRPr>
          </a:p>
          <a:p>
            <a:pPr marL="0" lvl="0" indent="0" algn="l" rtl="0">
              <a:spcBef>
                <a:spcPts val="500"/>
              </a:spcBef>
              <a:spcAft>
                <a:spcPts val="1200"/>
              </a:spcAft>
              <a:buNone/>
            </a:pPr>
            <a:r>
              <a:rPr lang="es-CL" sz="1600" dirty="0">
                <a:solidFill>
                  <a:srgbClr val="385898"/>
                </a:solidFill>
                <a:uFill>
                  <a:noFill/>
                </a:uFill>
                <a:latin typeface="Calibri" panose="020F0502020204030204" pitchFamily="34" charset="0"/>
                <a:cs typeface="Calibri" panose="020F0502020204030204" pitchFamily="34" charset="0"/>
                <a:hlinkClick r:id="rId4"/>
              </a:rPr>
              <a:t>http://www.nationalgeographic.es/…/espa…/gran-tormenta-solar</a:t>
            </a:r>
            <a:endParaRPr sz="1600" dirty="0">
              <a:solidFill>
                <a:srgbClr val="385898"/>
              </a:solidFill>
              <a:latin typeface="Calibri" panose="020F0502020204030204" pitchFamily="34" charset="0"/>
              <a:cs typeface="Calibri" panose="020F0502020204030204" pitchFamily="34" charset="0"/>
            </a:endParaRPr>
          </a:p>
        </p:txBody>
      </p:sp>
      <p:pic>
        <p:nvPicPr>
          <p:cNvPr id="113" name="Google Shape;113;g7f5164fda8_0_6"/>
          <p:cNvPicPr preferRelativeResize="0"/>
          <p:nvPr/>
        </p:nvPicPr>
        <p:blipFill>
          <a:blip r:embed="rId5">
            <a:alphaModFix/>
          </a:blip>
          <a:stretch>
            <a:fillRect/>
          </a:stretch>
        </p:blipFill>
        <p:spPr>
          <a:xfrm>
            <a:off x="5525248" y="1841949"/>
            <a:ext cx="6026286" cy="3583200"/>
          </a:xfrm>
          <a:prstGeom prst="rect">
            <a:avLst/>
          </a:prstGeom>
          <a:noFill/>
          <a:ln>
            <a:noFill/>
          </a:ln>
        </p:spPr>
      </p:pic>
      <p:sp>
        <p:nvSpPr>
          <p:cNvPr id="115" name="Google Shape;115;g7f5164fda8_0_6"/>
          <p:cNvSpPr txBox="1"/>
          <p:nvPr/>
        </p:nvSpPr>
        <p:spPr>
          <a:xfrm>
            <a:off x="6219729" y="262629"/>
            <a:ext cx="5331805" cy="9773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800" b="1" dirty="0">
                <a:solidFill>
                  <a:srgbClr val="EE83A0"/>
                </a:solidFill>
                <a:latin typeface="Calibri"/>
                <a:ea typeface="Calibri"/>
                <a:cs typeface="Calibri"/>
                <a:sym typeface="Calibri"/>
              </a:rPr>
              <a:t>NO ES UN CANAL OFICIAL DE INFORMACIÓN, LA NOTICIA SOLO CIRCULA EN REDES SOCIALES. SABEMOS QUE ES ASÍ PORQUE SI LO BUSCAS EN OTRAS PARTES NO EXISTE.</a:t>
            </a:r>
            <a:endParaRPr sz="1800" b="1" dirty="0">
              <a:solidFill>
                <a:srgbClr val="EE83A0"/>
              </a:solidFill>
              <a:latin typeface="Calibri"/>
              <a:ea typeface="Calibri"/>
              <a:cs typeface="Calibri"/>
              <a:sym typeface="Calibri"/>
            </a:endParaRPr>
          </a:p>
        </p:txBody>
      </p:sp>
      <p:sp>
        <p:nvSpPr>
          <p:cNvPr id="3" name="Rectangle 2">
            <a:extLst>
              <a:ext uri="{FF2B5EF4-FFF2-40B4-BE49-F238E27FC236}">
                <a16:creationId xmlns:a16="http://schemas.microsoft.com/office/drawing/2014/main" id="{C20479E0-905D-C842-A04D-0276F22DF4D5}"/>
              </a:ext>
            </a:extLst>
          </p:cNvPr>
          <p:cNvSpPr/>
          <p:nvPr/>
        </p:nvSpPr>
        <p:spPr>
          <a:xfrm>
            <a:off x="1807959" y="457428"/>
            <a:ext cx="3291479" cy="653271"/>
          </a:xfrm>
          <a:prstGeom prst="rect">
            <a:avLst/>
          </a:prstGeom>
          <a:noFill/>
          <a:ln>
            <a:solidFill>
              <a:srgbClr val="EE8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486EBDF5-5B0F-134A-A718-6B1E02B36B8D}"/>
              </a:ext>
            </a:extLst>
          </p:cNvPr>
          <p:cNvSpPr/>
          <p:nvPr/>
        </p:nvSpPr>
        <p:spPr>
          <a:xfrm>
            <a:off x="5396110" y="573175"/>
            <a:ext cx="622728" cy="347241"/>
          </a:xfrm>
          <a:prstGeom prst="rightArrow">
            <a:avLst/>
          </a:prstGeom>
          <a:solidFill>
            <a:srgbClr val="807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BF8401B-2157-EF44-AE35-4C7218C12ED5}"/>
              </a:ext>
            </a:extLst>
          </p:cNvPr>
          <p:cNvSpPr/>
          <p:nvPr/>
        </p:nvSpPr>
        <p:spPr>
          <a:xfrm>
            <a:off x="1867383" y="525926"/>
            <a:ext cx="3232055" cy="584774"/>
          </a:xfrm>
          <a:prstGeom prst="rect">
            <a:avLst/>
          </a:prstGeom>
        </p:spPr>
        <p:txBody>
          <a:bodyPr wrap="square">
            <a:spAutoFit/>
          </a:bodyPr>
          <a:lstStyle/>
          <a:p>
            <a:pPr lvl="0"/>
            <a:r>
              <a:rPr lang="es-CL" sz="1600" b="1" dirty="0">
                <a:solidFill>
                  <a:srgbClr val="385898"/>
                </a:solidFill>
                <a:uFill>
                  <a:noFill/>
                </a:uFill>
                <a:latin typeface="Calibri" panose="020F0502020204030204" pitchFamily="34" charset="0"/>
                <a:cs typeface="Calibri" panose="020F0502020204030204" pitchFamily="34" charset="0"/>
                <a:hlinkClick r:id="rId6"/>
              </a:rPr>
              <a:t>DFRF Enterprises LLC, La Nueva Era</a:t>
            </a:r>
            <a:endParaRPr lang="es-CL" sz="1600" b="1" dirty="0">
              <a:solidFill>
                <a:srgbClr val="385898"/>
              </a:solidFill>
              <a:latin typeface="Calibri" panose="020F0502020204030204" pitchFamily="34" charset="0"/>
              <a:cs typeface="Calibri" panose="020F0502020204030204" pitchFamily="34" charset="0"/>
            </a:endParaRPr>
          </a:p>
          <a:p>
            <a:pPr marR="76200" lvl="0"/>
            <a:r>
              <a:rPr lang="es-CL" sz="1600" b="1" dirty="0">
                <a:solidFill>
                  <a:srgbClr val="616770"/>
                </a:solidFill>
                <a:uFill>
                  <a:noFill/>
                </a:uFill>
                <a:latin typeface="Calibri" panose="020F0502020204030204" pitchFamily="34" charset="0"/>
                <a:cs typeface="Calibri" panose="020F0502020204030204" pitchFamily="34" charset="0"/>
                <a:hlinkClick r:id="rId7"/>
              </a:rPr>
              <a:t>November 15, 2016</a:t>
            </a:r>
            <a:r>
              <a:rPr lang="es-CL" sz="1600" b="1" dirty="0">
                <a:solidFill>
                  <a:srgbClr val="616770"/>
                </a:solidFill>
                <a:latin typeface="Calibri" panose="020F0502020204030204" pitchFamily="34" charset="0"/>
                <a:cs typeface="Calibri" panose="020F0502020204030204" pitchFamily="34" charset="0"/>
              </a:rPr>
              <a:t> ·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2" name="Rectangle 1">
            <a:extLst>
              <a:ext uri="{FF2B5EF4-FFF2-40B4-BE49-F238E27FC236}">
                <a16:creationId xmlns:a16="http://schemas.microsoft.com/office/drawing/2014/main" id="{0CE1E27D-E72B-F241-9074-C051DFFE9FB2}"/>
              </a:ext>
            </a:extLst>
          </p:cNvPr>
          <p:cNvSpPr/>
          <p:nvPr/>
        </p:nvSpPr>
        <p:spPr>
          <a:xfrm>
            <a:off x="459421" y="2916819"/>
            <a:ext cx="7087274" cy="532436"/>
          </a:xfrm>
          <a:prstGeom prst="rect">
            <a:avLst/>
          </a:prstGeom>
          <a:solidFill>
            <a:srgbClr val="EE8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Google Shape;121;p3"/>
          <p:cNvSpPr txBox="1">
            <a:spLocks noGrp="1"/>
          </p:cNvSpPr>
          <p:nvPr>
            <p:ph type="title"/>
          </p:nvPr>
        </p:nvSpPr>
        <p:spPr>
          <a:xfrm>
            <a:off x="2974692" y="217178"/>
            <a:ext cx="8560445" cy="9931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CL" sz="2800" b="1" dirty="0"/>
              <a:t>No hay evidencia científica de que los rayos cósmicos dañen a las personas que tengan celulares cerca</a:t>
            </a:r>
            <a:endParaRPr sz="2800" dirty="0"/>
          </a:p>
        </p:txBody>
      </p:sp>
      <p:sp>
        <p:nvSpPr>
          <p:cNvPr id="122" name="Google Shape;122;p3"/>
          <p:cNvSpPr txBox="1">
            <a:spLocks noGrp="1"/>
          </p:cNvSpPr>
          <p:nvPr>
            <p:ph type="body" idx="1"/>
          </p:nvPr>
        </p:nvSpPr>
        <p:spPr>
          <a:xfrm>
            <a:off x="459421" y="1792885"/>
            <a:ext cx="7087274" cy="53794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s-CL" sz="1400" u="sng" dirty="0">
                <a:solidFill>
                  <a:schemeClr val="hlink"/>
                </a:solidFill>
                <a:hlinkClick r:id="rId3"/>
              </a:rPr>
              <a:t>AFP México</a:t>
            </a:r>
            <a:r>
              <a:rPr lang="es-CL" sz="1400" dirty="0"/>
              <a:t>  </a:t>
            </a:r>
            <a:r>
              <a:rPr lang="es-CL" sz="1400" u="sng" dirty="0">
                <a:solidFill>
                  <a:schemeClr val="hlink"/>
                </a:solidFill>
                <a:hlinkClick r:id="rId4"/>
              </a:rPr>
              <a:t>Facebook</a:t>
            </a:r>
            <a:r>
              <a:rPr lang="es-CL" sz="1400" dirty="0"/>
              <a:t> </a:t>
            </a:r>
            <a:r>
              <a:rPr lang="es-CL" sz="1400" u="sng" dirty="0">
                <a:solidFill>
                  <a:schemeClr val="hlink"/>
                </a:solidFill>
                <a:hlinkClick r:id="rId5"/>
              </a:rPr>
              <a:t>Twitter</a:t>
            </a:r>
            <a:r>
              <a:rPr lang="es-CL" sz="1400" dirty="0"/>
              <a:t> </a:t>
            </a:r>
            <a:r>
              <a:rPr lang="es-CL" sz="1400" u="sng" dirty="0">
                <a:solidFill>
                  <a:schemeClr val="hlink"/>
                </a:solidFill>
                <a:hlinkClick r:id="rId6"/>
              </a:rPr>
              <a:t>Email</a:t>
            </a:r>
            <a:r>
              <a:rPr lang="es-CL" sz="1400" dirty="0"/>
              <a:t> Publicado el jueves 27 febrero 2020 a 10:07</a:t>
            </a:r>
            <a:endParaRPr sz="1400" dirty="0"/>
          </a:p>
          <a:p>
            <a:pPr marL="0" lvl="0" indent="0" algn="l" rtl="0">
              <a:lnSpc>
                <a:spcPct val="100000"/>
              </a:lnSpc>
              <a:spcBef>
                <a:spcPts val="1000"/>
              </a:spcBef>
              <a:spcAft>
                <a:spcPts val="0"/>
              </a:spcAft>
              <a:buClr>
                <a:schemeClr val="dk1"/>
              </a:buClr>
              <a:buSzPts val="1800"/>
              <a:buNone/>
            </a:pPr>
            <a:r>
              <a:rPr lang="es-CL" sz="1400" b="1" dirty="0"/>
              <a:t>Un mensaje que circula en las redes sociales al menos desde 2016 alerta que </a:t>
            </a:r>
            <a:r>
              <a:rPr lang="es-CL" sz="1400" b="1" i="1" dirty="0"/>
              <a:t>“rayos cósmicos van a pasar muy cerca de la tierra”</a:t>
            </a:r>
            <a:r>
              <a:rPr lang="es-CL" sz="1400" b="1" dirty="0"/>
              <a:t> y recomienda apagar los aparatos electrónicos porque pueden dañar a las personas.</a:t>
            </a:r>
          </a:p>
          <a:p>
            <a:pPr marL="0" lvl="0" indent="0" algn="l" rtl="0">
              <a:lnSpc>
                <a:spcPct val="100000"/>
              </a:lnSpc>
              <a:spcBef>
                <a:spcPts val="1000"/>
              </a:spcBef>
              <a:spcAft>
                <a:spcPts val="0"/>
              </a:spcAft>
              <a:buClr>
                <a:schemeClr val="dk1"/>
              </a:buClr>
              <a:buSzPts val="1800"/>
              <a:buNone/>
            </a:pPr>
            <a:r>
              <a:rPr lang="es-CL" sz="1400" b="1" dirty="0">
                <a:solidFill>
                  <a:schemeClr val="bg1"/>
                </a:solidFill>
              </a:rPr>
              <a:t>Sin embargo, los científicos sostienen que no hay registros actuales de tal alerta ni evidencia de que causen daño a las personas que usen celulares o equipos similares.</a:t>
            </a:r>
            <a:endParaRPr sz="1400" dirty="0">
              <a:solidFill>
                <a:schemeClr val="bg1"/>
              </a:solidFill>
            </a:endParaRPr>
          </a:p>
          <a:p>
            <a:pPr marL="0" lvl="0" indent="0" algn="l" rtl="0">
              <a:lnSpc>
                <a:spcPct val="100000"/>
              </a:lnSpc>
              <a:spcBef>
                <a:spcPts val="1000"/>
              </a:spcBef>
              <a:spcAft>
                <a:spcPts val="0"/>
              </a:spcAft>
              <a:buClr>
                <a:schemeClr val="dk1"/>
              </a:buClr>
              <a:buSzPts val="1800"/>
              <a:buNone/>
            </a:pPr>
            <a:r>
              <a:rPr lang="es-CL" sz="1400" i="1" dirty="0"/>
              <a:t>“Hoy en la noche desde las 12:30am hasta las 03:30am no se olvide de *apagar su celular tableta, computador*,etc... y ubicarlo muy distante de su cuerpo (...) Los rayos cosmicos van a pasar muy cerca de la tierra. Entonces, por favor, apague su telefono celular. No deje el equipo cerca de su cuerpo, pues le puede causar daños terribles (sic)”</a:t>
            </a:r>
            <a:r>
              <a:rPr lang="es-CL" sz="1400" dirty="0"/>
              <a:t>, dice un mensaje que circula en </a:t>
            </a:r>
            <a:r>
              <a:rPr lang="es-CL" sz="1400" u="sng" dirty="0">
                <a:solidFill>
                  <a:schemeClr val="hlink"/>
                </a:solidFill>
                <a:hlinkClick r:id="rId7"/>
              </a:rPr>
              <a:t>redes</a:t>
            </a:r>
            <a:r>
              <a:rPr lang="es-CL" sz="1400" dirty="0"/>
              <a:t> </a:t>
            </a:r>
            <a:r>
              <a:rPr lang="es-CL" sz="1400" u="sng" dirty="0">
                <a:solidFill>
                  <a:schemeClr val="hlink"/>
                </a:solidFill>
                <a:hlinkClick r:id="rId8"/>
              </a:rPr>
              <a:t>sociales</a:t>
            </a:r>
            <a:r>
              <a:rPr lang="es-CL" sz="1400" dirty="0"/>
              <a:t> y llegó a la redacción de AFP Factual </a:t>
            </a:r>
            <a:r>
              <a:rPr lang="es-CL" sz="1400" u="sng" dirty="0">
                <a:solidFill>
                  <a:schemeClr val="hlink"/>
                </a:solidFill>
                <a:hlinkClick r:id="rId9"/>
              </a:rPr>
              <a:t>vía WhatsApp</a:t>
            </a:r>
            <a:r>
              <a:rPr lang="es-CL" sz="1400" dirty="0"/>
              <a:t>, con la solicitud de ser verificado.</a:t>
            </a:r>
            <a:endParaRPr sz="1400" dirty="0"/>
          </a:p>
          <a:p>
            <a:pPr marL="0" lvl="0" indent="0" algn="l" rtl="0">
              <a:lnSpc>
                <a:spcPct val="100000"/>
              </a:lnSpc>
              <a:spcBef>
                <a:spcPts val="1000"/>
              </a:spcBef>
              <a:spcAft>
                <a:spcPts val="0"/>
              </a:spcAft>
              <a:buClr>
                <a:schemeClr val="dk1"/>
              </a:buClr>
              <a:buSzPts val="1800"/>
              <a:buNone/>
            </a:pPr>
            <a:r>
              <a:rPr lang="es-CL" sz="1400" dirty="0"/>
              <a:t>El mensaje anuncia: </a:t>
            </a:r>
            <a:r>
              <a:rPr lang="es-CL" sz="1400" i="1" dirty="0"/>
              <a:t>“... nuestro planeta estara con una *radiacion altisima* </a:t>
            </a:r>
            <a:r>
              <a:rPr lang="es-CL" sz="1400" dirty="0"/>
              <a:t>(sic)</a:t>
            </a:r>
            <a:r>
              <a:rPr lang="es-CL" sz="1400" i="1" dirty="0"/>
              <a:t>”</a:t>
            </a:r>
            <a:r>
              <a:rPr lang="es-CL" sz="1400" dirty="0"/>
              <a:t>.  Además, indica que la noticia se dio en </a:t>
            </a:r>
            <a:r>
              <a:rPr lang="es-CL" sz="1400" i="1" dirty="0"/>
              <a:t>“la Singapur TV”</a:t>
            </a:r>
            <a:r>
              <a:rPr lang="es-CL" sz="1400" dirty="0"/>
              <a:t> y se puede verificar en Google, la NASA y en BBC News.</a:t>
            </a:r>
            <a:endParaRPr sz="1400" dirty="0"/>
          </a:p>
          <a:p>
            <a:pPr marL="0" lvl="0" indent="0" algn="l" rtl="0">
              <a:lnSpc>
                <a:spcPct val="100000"/>
              </a:lnSpc>
              <a:spcBef>
                <a:spcPts val="1000"/>
              </a:spcBef>
              <a:spcAft>
                <a:spcPts val="0"/>
              </a:spcAft>
              <a:buClr>
                <a:schemeClr val="dk1"/>
              </a:buClr>
              <a:buSzPts val="1800"/>
              <a:buNone/>
            </a:pPr>
            <a:r>
              <a:rPr lang="es-CL" sz="1400" dirty="0"/>
              <a:t>El mismo mensaje se ha difundido en distintas fechas en múltiples publicaciones en Facebook (</a:t>
            </a:r>
            <a:r>
              <a:rPr lang="es-CL" sz="1400" u="sng" dirty="0">
                <a:solidFill>
                  <a:schemeClr val="hlink"/>
                </a:solidFill>
                <a:hlinkClick r:id="rId10"/>
              </a:rPr>
              <a:t>1</a:t>
            </a:r>
            <a:r>
              <a:rPr lang="es-CL" sz="1400" dirty="0"/>
              <a:t>, </a:t>
            </a:r>
            <a:r>
              <a:rPr lang="es-CL" sz="1400" u="sng" dirty="0">
                <a:solidFill>
                  <a:schemeClr val="hlink"/>
                </a:solidFill>
                <a:hlinkClick r:id="rId11"/>
              </a:rPr>
              <a:t>2</a:t>
            </a:r>
            <a:r>
              <a:rPr lang="es-CL" sz="1400" dirty="0"/>
              <a:t>, </a:t>
            </a:r>
            <a:r>
              <a:rPr lang="es-CL" sz="1400" u="sng" dirty="0">
                <a:solidFill>
                  <a:schemeClr val="hlink"/>
                </a:solidFill>
                <a:hlinkClick r:id="rId12"/>
              </a:rPr>
              <a:t>3</a:t>
            </a:r>
            <a:r>
              <a:rPr lang="es-CL" sz="1400" dirty="0"/>
              <a:t>) y en Twitter (</a:t>
            </a:r>
            <a:r>
              <a:rPr lang="es-CL" sz="1400" u="sng" dirty="0">
                <a:solidFill>
                  <a:schemeClr val="hlink"/>
                </a:solidFill>
                <a:hlinkClick r:id="rId13"/>
              </a:rPr>
              <a:t>1</a:t>
            </a:r>
            <a:r>
              <a:rPr lang="es-CL" sz="1400" dirty="0"/>
              <a:t>, </a:t>
            </a:r>
            <a:r>
              <a:rPr lang="es-CL" sz="1400" u="sng" dirty="0">
                <a:solidFill>
                  <a:schemeClr val="hlink"/>
                </a:solidFill>
                <a:hlinkClick r:id="rId14"/>
              </a:rPr>
              <a:t>2</a:t>
            </a:r>
            <a:r>
              <a:rPr lang="es-CL" sz="1400" dirty="0"/>
              <a:t>, </a:t>
            </a:r>
            <a:r>
              <a:rPr lang="es-CL" sz="1400" u="sng" dirty="0">
                <a:solidFill>
                  <a:schemeClr val="hlink"/>
                </a:solidFill>
                <a:hlinkClick r:id="rId15"/>
              </a:rPr>
              <a:t>3</a:t>
            </a:r>
            <a:r>
              <a:rPr lang="es-CL" sz="1400" dirty="0"/>
              <a:t>), compartidas más de 600 veces; la más antigua encontrada corresponde al año 2016. En todas se alerta sobre el supuesto incremento de la radiación en el mismo horario, pero no se especifica ni el día ni la zona horaria a la que se refiere.</a:t>
            </a:r>
            <a:endParaRPr sz="1400" dirty="0"/>
          </a:p>
          <a:p>
            <a:pPr marL="228600" lvl="0" indent="-157480" algn="l" rtl="0">
              <a:lnSpc>
                <a:spcPct val="100000"/>
              </a:lnSpc>
              <a:spcBef>
                <a:spcPts val="1000"/>
              </a:spcBef>
              <a:spcAft>
                <a:spcPts val="0"/>
              </a:spcAft>
              <a:buClr>
                <a:schemeClr val="dk1"/>
              </a:buClr>
              <a:buSzPts val="1120"/>
              <a:buNone/>
            </a:pPr>
            <a:endParaRPr sz="1400" dirty="0"/>
          </a:p>
        </p:txBody>
      </p:sp>
      <p:pic>
        <p:nvPicPr>
          <p:cNvPr id="123" name="Google Shape;123;p3"/>
          <p:cNvPicPr preferRelativeResize="0"/>
          <p:nvPr/>
        </p:nvPicPr>
        <p:blipFill rotWithShape="1">
          <a:blip r:embed="rId16">
            <a:alphaModFix/>
          </a:blip>
          <a:srcRect/>
          <a:stretch/>
        </p:blipFill>
        <p:spPr>
          <a:xfrm>
            <a:off x="7776829" y="2099267"/>
            <a:ext cx="4024526" cy="2769425"/>
          </a:xfrm>
          <a:prstGeom prst="rect">
            <a:avLst/>
          </a:prstGeom>
          <a:noFill/>
          <a:ln>
            <a:noFill/>
          </a:ln>
        </p:spPr>
      </p:pic>
      <p:pic>
        <p:nvPicPr>
          <p:cNvPr id="124" name="Google Shape;124;p3"/>
          <p:cNvPicPr preferRelativeResize="0"/>
          <p:nvPr/>
        </p:nvPicPr>
        <p:blipFill>
          <a:blip r:embed="rId17">
            <a:alphaModFix/>
          </a:blip>
          <a:stretch>
            <a:fillRect/>
          </a:stretch>
        </p:blipFill>
        <p:spPr>
          <a:xfrm>
            <a:off x="459421" y="185222"/>
            <a:ext cx="1325700" cy="1325700"/>
          </a:xfrm>
          <a:prstGeom prst="rect">
            <a:avLst/>
          </a:prstGeom>
          <a:noFill/>
          <a:ln>
            <a:noFill/>
          </a:ln>
        </p:spPr>
      </p:pic>
      <p:sp>
        <p:nvSpPr>
          <p:cNvPr id="127" name="Google Shape;127;p3"/>
          <p:cNvSpPr txBox="1"/>
          <p:nvPr/>
        </p:nvSpPr>
        <p:spPr>
          <a:xfrm>
            <a:off x="2974692" y="1132769"/>
            <a:ext cx="7922928" cy="5032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800" b="1" dirty="0">
                <a:solidFill>
                  <a:srgbClr val="EE83A0"/>
                </a:solidFill>
                <a:latin typeface="Calibri"/>
                <a:ea typeface="Calibri"/>
                <a:cs typeface="Calibri"/>
                <a:sym typeface="Calibri"/>
              </a:rPr>
              <a:t>AFP FACTUAL ES UN SITIO QUE INVESTIGA SI LAS NOTICIAS SON REALES O FALSAS</a:t>
            </a:r>
            <a:endParaRPr sz="1800" b="1" dirty="0">
              <a:solidFill>
                <a:srgbClr val="EE83A0"/>
              </a:solidFill>
              <a:latin typeface="Calibri"/>
              <a:ea typeface="Calibri"/>
              <a:cs typeface="Calibri"/>
              <a:sym typeface="Calibri"/>
            </a:endParaRPr>
          </a:p>
        </p:txBody>
      </p:sp>
      <p:sp>
        <p:nvSpPr>
          <p:cNvPr id="10" name="Right Arrow 9">
            <a:extLst>
              <a:ext uri="{FF2B5EF4-FFF2-40B4-BE49-F238E27FC236}">
                <a16:creationId xmlns:a16="http://schemas.microsoft.com/office/drawing/2014/main" id="{AC9EDE2A-DDD3-BA44-BC64-C1E016EF2285}"/>
              </a:ext>
            </a:extLst>
          </p:cNvPr>
          <p:cNvSpPr/>
          <p:nvPr/>
        </p:nvSpPr>
        <p:spPr>
          <a:xfrm>
            <a:off x="2025811" y="1132769"/>
            <a:ext cx="622728" cy="347241"/>
          </a:xfrm>
          <a:prstGeom prst="rightArrow">
            <a:avLst/>
          </a:prstGeom>
          <a:solidFill>
            <a:srgbClr val="807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B5032B3-96E6-C54A-A883-1044F1F5D799}"/>
              </a:ext>
            </a:extLst>
          </p:cNvPr>
          <p:cNvSpPr/>
          <p:nvPr/>
        </p:nvSpPr>
        <p:spPr>
          <a:xfrm>
            <a:off x="511153" y="467185"/>
            <a:ext cx="1415678" cy="1168859"/>
          </a:xfrm>
          <a:prstGeom prst="ellipse">
            <a:avLst/>
          </a:prstGeom>
          <a:noFill/>
          <a:ln w="38100">
            <a:solidFill>
              <a:srgbClr val="EE8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5" name="Rectangle 4">
            <a:extLst>
              <a:ext uri="{FF2B5EF4-FFF2-40B4-BE49-F238E27FC236}">
                <a16:creationId xmlns:a16="http://schemas.microsoft.com/office/drawing/2014/main" id="{01758DC4-984C-DE4E-A0C8-BE0FCFC64013}"/>
              </a:ext>
            </a:extLst>
          </p:cNvPr>
          <p:cNvSpPr/>
          <p:nvPr/>
        </p:nvSpPr>
        <p:spPr>
          <a:xfrm>
            <a:off x="0" y="0"/>
            <a:ext cx="12192000" cy="7147367"/>
          </a:xfrm>
          <a:prstGeom prst="rect">
            <a:avLst/>
          </a:prstGeom>
          <a:solidFill>
            <a:srgbClr val="3D8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34" name="Google Shape;134;p4"/>
          <p:cNvSpPr txBox="1">
            <a:spLocks noGrp="1"/>
          </p:cNvSpPr>
          <p:nvPr>
            <p:ph type="body" idx="1"/>
          </p:nvPr>
        </p:nvSpPr>
        <p:spPr>
          <a:xfrm>
            <a:off x="509286" y="2766349"/>
            <a:ext cx="10832939" cy="3058169"/>
          </a:xfrm>
          <a:prstGeom prst="rect">
            <a:avLst/>
          </a:prstGeom>
          <a:noFill/>
          <a:ln>
            <a:noFill/>
          </a:ln>
        </p:spPr>
        <p:txBody>
          <a:bodyPr spcFirstLastPara="1" wrap="square" lIns="91425" tIns="45700" rIns="91425" bIns="45700" anchor="t" anchorCtr="0">
            <a:noAutofit/>
          </a:bodyPr>
          <a:lstStyle/>
          <a:p>
            <a:pPr marL="228600" lvl="0" indent="0" algn="ctr" rtl="0">
              <a:lnSpc>
                <a:spcPct val="110000"/>
              </a:lnSpc>
              <a:spcBef>
                <a:spcPts val="0"/>
              </a:spcBef>
              <a:spcAft>
                <a:spcPts val="0"/>
              </a:spcAft>
              <a:buNone/>
            </a:pPr>
            <a:endParaRPr dirty="0">
              <a:solidFill>
                <a:schemeClr val="bg1"/>
              </a:solidFill>
              <a:latin typeface="Calibri" panose="020F0502020204030204" pitchFamily="34" charset="0"/>
              <a:ea typeface="Open Sans"/>
              <a:cs typeface="Calibri" panose="020F0502020204030204" pitchFamily="34" charset="0"/>
              <a:sym typeface="Open Sans"/>
            </a:endParaRPr>
          </a:p>
          <a:p>
            <a:pPr marL="228600" lvl="0" indent="0" algn="ctr" rtl="0">
              <a:lnSpc>
                <a:spcPct val="110000"/>
              </a:lnSpc>
              <a:spcBef>
                <a:spcPts val="0"/>
              </a:spcBef>
              <a:spcAft>
                <a:spcPts val="0"/>
              </a:spcAft>
              <a:buNone/>
            </a:pPr>
            <a:r>
              <a:rPr lang="es-CL" dirty="0">
                <a:solidFill>
                  <a:schemeClr val="bg1"/>
                </a:solidFill>
                <a:latin typeface="Calibri" panose="020F0502020204030204" pitchFamily="34" charset="0"/>
                <a:ea typeface="Open Sans"/>
                <a:cs typeface="Calibri" panose="020F0502020204030204" pitchFamily="34" charset="0"/>
                <a:sym typeface="Open Sans"/>
              </a:rPr>
              <a:t>La segunda sucede cuando la persona comparte </a:t>
            </a:r>
            <a:r>
              <a:rPr lang="es-CL" b="1" dirty="0">
                <a:solidFill>
                  <a:schemeClr val="bg1"/>
                </a:solidFill>
                <a:latin typeface="Calibri" panose="020F0502020204030204" pitchFamily="34" charset="0"/>
                <a:ea typeface="Open Sans"/>
                <a:cs typeface="Calibri" panose="020F0502020204030204" pitchFamily="34" charset="0"/>
                <a:sym typeface="Open Sans"/>
              </a:rPr>
              <a:t>solo una parte de la historia</a:t>
            </a:r>
            <a:r>
              <a:rPr lang="es-CL" dirty="0">
                <a:solidFill>
                  <a:schemeClr val="bg1"/>
                </a:solidFill>
                <a:latin typeface="Calibri" panose="020F0502020204030204" pitchFamily="34" charset="0"/>
                <a:ea typeface="Open Sans"/>
                <a:cs typeface="Calibri" panose="020F0502020204030204" pitchFamily="34" charset="0"/>
                <a:sym typeface="Open Sans"/>
              </a:rPr>
              <a:t>, recortando un video o imagen, y esconde otro segmento con el fin de difundir su visión de mundo. Cuando ello sucede, debemos informarnos y revisar la historia completa, en medios de comunicación, o donde se haya publicado originalmente la información. </a:t>
            </a:r>
            <a:endParaRPr dirty="0">
              <a:solidFill>
                <a:schemeClr val="bg1"/>
              </a:solidFill>
              <a:latin typeface="Calibri" panose="020F0502020204030204" pitchFamily="34" charset="0"/>
              <a:ea typeface="Open Sans"/>
              <a:cs typeface="Calibri" panose="020F0502020204030204" pitchFamily="34" charset="0"/>
              <a:sym typeface="Open Sans"/>
            </a:endParaRPr>
          </a:p>
          <a:p>
            <a:pPr marL="228600" lvl="0" indent="0" algn="ctr" rtl="0">
              <a:lnSpc>
                <a:spcPct val="110000"/>
              </a:lnSpc>
              <a:spcBef>
                <a:spcPts val="0"/>
              </a:spcBef>
              <a:spcAft>
                <a:spcPts val="0"/>
              </a:spcAft>
              <a:buNone/>
            </a:pPr>
            <a:r>
              <a:rPr lang="es-CL" dirty="0">
                <a:solidFill>
                  <a:schemeClr val="bg1"/>
                </a:solidFill>
                <a:latin typeface="Calibri" panose="020F0502020204030204" pitchFamily="34" charset="0"/>
                <a:ea typeface="Open Sans"/>
                <a:cs typeface="Calibri" panose="020F0502020204030204" pitchFamily="34" charset="0"/>
                <a:sym typeface="Open Sans"/>
              </a:rPr>
              <a:t>									</a:t>
            </a:r>
            <a:endParaRPr dirty="0">
              <a:solidFill>
                <a:schemeClr val="bg1"/>
              </a:solidFill>
              <a:latin typeface="Calibri" panose="020F0502020204030204" pitchFamily="34" charset="0"/>
              <a:ea typeface="Open Sans"/>
              <a:cs typeface="Calibri" panose="020F0502020204030204" pitchFamily="34" charset="0"/>
              <a:sym typeface="Open Sans"/>
            </a:endParaRPr>
          </a:p>
          <a:p>
            <a:pPr marL="228600" lvl="0" indent="0" algn="ctr" rtl="0">
              <a:lnSpc>
                <a:spcPct val="110000"/>
              </a:lnSpc>
              <a:spcBef>
                <a:spcPts val="0"/>
              </a:spcBef>
              <a:spcAft>
                <a:spcPts val="0"/>
              </a:spcAft>
              <a:buNone/>
            </a:pPr>
            <a:r>
              <a:rPr lang="es-CL" b="1" dirty="0">
                <a:solidFill>
                  <a:schemeClr val="bg1"/>
                </a:solidFill>
                <a:latin typeface="Calibri" panose="020F0502020204030204" pitchFamily="34" charset="0"/>
                <a:ea typeface="Open Sans"/>
                <a:cs typeface="Calibri" panose="020F0502020204030204" pitchFamily="34" charset="0"/>
                <a:sym typeface="Open Sans"/>
              </a:rPr>
              <a:t>Ejemplo:</a:t>
            </a:r>
            <a:endParaRPr b="1" dirty="0">
              <a:solidFill>
                <a:schemeClr val="bg1"/>
              </a:solidFill>
              <a:latin typeface="Calibri" panose="020F0502020204030204" pitchFamily="34" charset="0"/>
              <a:ea typeface="Open Sans"/>
              <a:cs typeface="Calibri" panose="020F0502020204030204" pitchFamily="34" charset="0"/>
              <a:sym typeface="Open Sans"/>
            </a:endParaRPr>
          </a:p>
        </p:txBody>
      </p:sp>
      <p:pic>
        <p:nvPicPr>
          <p:cNvPr id="6" name="Picture 5">
            <a:extLst>
              <a:ext uri="{FF2B5EF4-FFF2-40B4-BE49-F238E27FC236}">
                <a16:creationId xmlns:a16="http://schemas.microsoft.com/office/drawing/2014/main" id="{CBE8C330-DCEF-C948-86AC-2AC243247594}"/>
              </a:ext>
            </a:extLst>
          </p:cNvPr>
          <p:cNvPicPr>
            <a:picLocks noChangeAspect="1"/>
          </p:cNvPicPr>
          <p:nvPr/>
        </p:nvPicPr>
        <p:blipFill>
          <a:blip r:embed="rId3"/>
          <a:stretch>
            <a:fillRect/>
          </a:stretch>
        </p:blipFill>
        <p:spPr>
          <a:xfrm>
            <a:off x="4808316" y="507678"/>
            <a:ext cx="2471658" cy="2362843"/>
          </a:xfrm>
          <a:prstGeom prst="rect">
            <a:avLst/>
          </a:prstGeom>
        </p:spPr>
      </p:pic>
      <p:sp>
        <p:nvSpPr>
          <p:cNvPr id="7" name="Google Shape;106;g7f5164fda8_0_0">
            <a:extLst>
              <a:ext uri="{FF2B5EF4-FFF2-40B4-BE49-F238E27FC236}">
                <a16:creationId xmlns:a16="http://schemas.microsoft.com/office/drawing/2014/main" id="{E976A4B1-8650-2542-A5F6-96A980DB687A}"/>
              </a:ext>
            </a:extLst>
          </p:cNvPr>
          <p:cNvSpPr txBox="1">
            <a:spLocks/>
          </p:cNvSpPr>
          <p:nvPr/>
        </p:nvSpPr>
        <p:spPr>
          <a:xfrm>
            <a:off x="5508573" y="839853"/>
            <a:ext cx="1071143" cy="169849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2800"/>
              <a:buFont typeface="Arial"/>
              <a:buNone/>
            </a:pPr>
            <a:r>
              <a:rPr lang="es-CL" sz="12000" b="1" dirty="0">
                <a:solidFill>
                  <a:srgbClr val="EE83A0"/>
                </a:solidFill>
                <a:latin typeface="Calibri" panose="020F0502020204030204" pitchFamily="34" charset="0"/>
                <a:ea typeface="Verdana" panose="020B0604030504040204" pitchFamily="34" charset="0"/>
                <a:cs typeface="Calibri" panose="020F0502020204030204" pitchFamily="34" charset="0"/>
                <a:sym typeface="Open Sans"/>
              </a:rPr>
              <a:t>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7f5164fda8_0_23"/>
          <p:cNvPicPr preferRelativeResize="0"/>
          <p:nvPr/>
        </p:nvPicPr>
        <p:blipFill>
          <a:blip r:embed="rId3">
            <a:alphaModFix/>
          </a:blip>
          <a:stretch>
            <a:fillRect/>
          </a:stretch>
        </p:blipFill>
        <p:spPr>
          <a:xfrm>
            <a:off x="6559484" y="628970"/>
            <a:ext cx="5143625" cy="3992925"/>
          </a:xfrm>
          <a:prstGeom prst="rect">
            <a:avLst/>
          </a:prstGeom>
          <a:noFill/>
          <a:ln>
            <a:noFill/>
          </a:ln>
        </p:spPr>
      </p:pic>
      <p:pic>
        <p:nvPicPr>
          <p:cNvPr id="140" name="Google Shape;140;g7f5164fda8_0_23" descr="app-facebook"/>
          <p:cNvPicPr preferRelativeResize="0"/>
          <p:nvPr/>
        </p:nvPicPr>
        <p:blipFill>
          <a:blip r:embed="rId4">
            <a:alphaModFix/>
          </a:blip>
          <a:stretch>
            <a:fillRect/>
          </a:stretch>
        </p:blipFill>
        <p:spPr>
          <a:xfrm>
            <a:off x="4723375" y="-352125"/>
            <a:ext cx="228600" cy="228600"/>
          </a:xfrm>
          <a:prstGeom prst="rect">
            <a:avLst/>
          </a:prstGeom>
          <a:noFill/>
          <a:ln>
            <a:noFill/>
          </a:ln>
        </p:spPr>
      </p:pic>
      <p:sp>
        <p:nvSpPr>
          <p:cNvPr id="141" name="Google Shape;141;g7f5164fda8_0_23"/>
          <p:cNvSpPr txBox="1"/>
          <p:nvPr/>
        </p:nvSpPr>
        <p:spPr>
          <a:xfrm>
            <a:off x="1812400" y="213725"/>
            <a:ext cx="3717600" cy="2666100"/>
          </a:xfrm>
          <a:prstGeom prst="rect">
            <a:avLst/>
          </a:prstGeom>
          <a:noFill/>
          <a:ln>
            <a:noFill/>
          </a:ln>
        </p:spPr>
        <p:txBody>
          <a:bodyPr spcFirstLastPara="1" wrap="square" lIns="91425" tIns="91425" rIns="91425" bIns="91425" anchor="ctr" anchorCtr="0">
            <a:noAutofit/>
          </a:bodyPr>
          <a:lstStyle/>
          <a:p>
            <a:pPr marL="0" lvl="0" indent="0" algn="l" rtl="0">
              <a:lnSpc>
                <a:spcPct val="128571"/>
              </a:lnSpc>
              <a:spcBef>
                <a:spcPts val="800"/>
              </a:spcBef>
              <a:spcAft>
                <a:spcPts val="0"/>
              </a:spcAft>
              <a:buNone/>
            </a:pPr>
            <a:r>
              <a:rPr lang="es-CL" dirty="0">
                <a:solidFill>
                  <a:srgbClr val="1C1E21"/>
                </a:solidFill>
              </a:rPr>
              <a:t>Olaya Scott Harry</a:t>
            </a:r>
            <a:endParaRPr dirty="0">
              <a:solidFill>
                <a:srgbClr val="1C1E21"/>
              </a:solidFill>
            </a:endParaRPr>
          </a:p>
          <a:p>
            <a:pPr marL="0" lvl="0" indent="0" algn="l" rtl="0">
              <a:spcBef>
                <a:spcPts val="800"/>
              </a:spcBef>
              <a:spcAft>
                <a:spcPts val="0"/>
              </a:spcAft>
              <a:buNone/>
            </a:pPr>
            <a:r>
              <a:rPr lang="es-CL" dirty="0">
                <a:solidFill>
                  <a:srgbClr val="90949C"/>
                </a:solidFill>
                <a:uFill>
                  <a:noFill/>
                </a:uFill>
                <a:hlinkClick r:id="rId5"/>
              </a:rPr>
              <a:t>about 5 years ago</a:t>
            </a:r>
            <a:endParaRPr dirty="0">
              <a:solidFill>
                <a:srgbClr val="90949C"/>
              </a:solidFill>
            </a:endParaRPr>
          </a:p>
          <a:p>
            <a:pPr marL="0" lvl="0" indent="0" algn="l" rtl="0">
              <a:spcBef>
                <a:spcPts val="800"/>
              </a:spcBef>
              <a:spcAft>
                <a:spcPts val="0"/>
              </a:spcAft>
              <a:buNone/>
            </a:pPr>
            <a:r>
              <a:rPr lang="es-CL" dirty="0">
                <a:solidFill>
                  <a:srgbClr val="1C1E21"/>
                </a:solidFill>
              </a:rPr>
              <a:t>Did you know that "MINIONS" was the name with which you called Jewish children that were adopted Nazi scientists TO EXPERIMENT WITH THE SAME CYCLON-B gas component used in gas chambers "SOBIVOR".............BOYCOTT MINIONS NOW HOW EFFING CRUEL MAKE MONEY AND NOT EDUCATE PEOPLE SMFH</a:t>
            </a:r>
            <a:endParaRPr dirty="0"/>
          </a:p>
        </p:txBody>
      </p:sp>
      <p:pic>
        <p:nvPicPr>
          <p:cNvPr id="142" name="Google Shape;142;g7f5164fda8_0_23"/>
          <p:cNvPicPr preferRelativeResize="0"/>
          <p:nvPr/>
        </p:nvPicPr>
        <p:blipFill rotWithShape="1">
          <a:blip r:embed="rId6">
            <a:alphaModFix/>
          </a:blip>
          <a:srcRect l="-38446" t="-38446"/>
          <a:stretch/>
        </p:blipFill>
        <p:spPr>
          <a:xfrm>
            <a:off x="0" y="0"/>
            <a:ext cx="1546775" cy="1546775"/>
          </a:xfrm>
          <a:prstGeom prst="rect">
            <a:avLst/>
          </a:prstGeom>
          <a:noFill/>
          <a:ln>
            <a:noFill/>
          </a:ln>
        </p:spPr>
      </p:pic>
      <p:sp>
        <p:nvSpPr>
          <p:cNvPr id="143" name="Google Shape;143;g7f5164fda8_0_23"/>
          <p:cNvSpPr txBox="1"/>
          <p:nvPr/>
        </p:nvSpPr>
        <p:spPr>
          <a:xfrm>
            <a:off x="447251" y="3634451"/>
            <a:ext cx="5583160" cy="211816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s-CL" sz="2000" b="1" dirty="0">
                <a:solidFill>
                  <a:srgbClr val="1C1E21"/>
                </a:solidFill>
                <a:highlight>
                  <a:srgbClr val="FFFFFF"/>
                </a:highlight>
                <a:latin typeface="Calibri" panose="020F0502020204030204" pitchFamily="34" charset="0"/>
                <a:cs typeface="Calibri" panose="020F0502020204030204" pitchFamily="34" charset="0"/>
              </a:rPr>
              <a:t>TRADUCCION</a:t>
            </a:r>
            <a:r>
              <a:rPr lang="es-CL" sz="2000" dirty="0">
                <a:solidFill>
                  <a:srgbClr val="1C1E21"/>
                </a:solidFill>
                <a:highlight>
                  <a:srgbClr val="FFFFFF"/>
                </a:highlight>
                <a:latin typeface="Calibri" panose="020F0502020204030204" pitchFamily="34" charset="0"/>
                <a:cs typeface="Calibri" panose="020F0502020204030204" pitchFamily="34" charset="0"/>
              </a:rPr>
              <a:t>:</a:t>
            </a:r>
            <a:endParaRPr sz="2000" dirty="0">
              <a:solidFill>
                <a:srgbClr val="1C1E21"/>
              </a:solidFill>
              <a:highlight>
                <a:srgbClr val="FFFFFF"/>
              </a:highlight>
              <a:latin typeface="Calibri" panose="020F0502020204030204" pitchFamily="34" charset="0"/>
              <a:cs typeface="Calibri" panose="020F0502020204030204" pitchFamily="34" charset="0"/>
            </a:endParaRPr>
          </a:p>
          <a:p>
            <a:pPr marL="0" lvl="0" indent="0" rtl="0">
              <a:spcBef>
                <a:spcPts val="1200"/>
              </a:spcBef>
              <a:spcAft>
                <a:spcPts val="1200"/>
              </a:spcAft>
              <a:buNone/>
            </a:pPr>
            <a:r>
              <a:rPr lang="es-CL" sz="2000" dirty="0">
                <a:solidFill>
                  <a:schemeClr val="dk1"/>
                </a:solidFill>
                <a:latin typeface="Calibri" panose="020F0502020204030204" pitchFamily="34" charset="0"/>
                <a:cs typeface="Calibri" panose="020F0502020204030204" pitchFamily="34" charset="0"/>
              </a:rPr>
              <a:t>¿Sabias que llamaba MIMNIONS a los niños judíos con quienes los científicos Nazis hacìan experimentos con el gas CYCLON-B en las cámaras de gases? Boycotear a los MINIONS ahora por todo el dinero que han hecho a partir de esto.</a:t>
            </a:r>
            <a:endParaRPr sz="200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826C2520-324F-0140-9254-539FD88C4E7A}"/>
              </a:ext>
            </a:extLst>
          </p:cNvPr>
          <p:cNvSpPr/>
          <p:nvPr/>
        </p:nvSpPr>
        <p:spPr>
          <a:xfrm>
            <a:off x="343674" y="3634451"/>
            <a:ext cx="5802483" cy="2338085"/>
          </a:xfrm>
          <a:prstGeom prst="rect">
            <a:avLst/>
          </a:prstGeom>
          <a:noFill/>
          <a:ln w="57150">
            <a:solidFill>
              <a:srgbClr val="EE83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1121</Words>
  <Application>Microsoft Macintosh PowerPoint</Application>
  <PresentationFormat>Panorámica</PresentationFormat>
  <Paragraphs>75</Paragraphs>
  <Slides>14</Slides>
  <Notes>14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Verdana</vt:lpstr>
      <vt:lpstr>Times New Roman</vt:lpstr>
      <vt:lpstr>Open Sans</vt:lpstr>
      <vt:lpstr>Calibri</vt:lpstr>
      <vt:lpstr>Tema de Office</vt:lpstr>
      <vt:lpstr>Noticias </vt:lpstr>
      <vt:lpstr>Presentación de PowerPoint</vt:lpstr>
      <vt:lpstr>Presentación de PowerPoint</vt:lpstr>
      <vt:lpstr>EXISTEN 3 TIPOS DE  FAKE NEWS, NOTICIAS FALSAS</vt:lpstr>
      <vt:lpstr>Presentación de PowerPoint</vt:lpstr>
      <vt:lpstr>Presentación de PowerPoint</vt:lpstr>
      <vt:lpstr>No hay evidencia científica de que los rayos cósmicos dañen a las personas que tengan celulares cerca</vt:lpstr>
      <vt:lpstr>Presentación de PowerPoint</vt:lpstr>
      <vt:lpstr>Presentación de PowerPoint</vt:lpstr>
      <vt:lpstr>La equivocada conspiración que relaciona a  los Minions con los nazis se toma las redes sociales </vt:lpstr>
      <vt:lpstr>Presentación de PowerPoint</vt:lpstr>
      <vt:lpstr>Presentación de PowerPoint</vt:lpstr>
      <vt:lpstr>No hay registro de que la ONU ni la OMS hayan planteado  que los colegios eliminen las tareas escolares </vt:lpstr>
      <vt:lpstr>¿Que es AFP Factual?</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Noticias  ¿Falsas o verdaderas? </dc:title>
  <dc:creator>The Cow Ant</dc:creator>
  <cp:lastModifiedBy>Microsoft Office User</cp:lastModifiedBy>
  <cp:revision>14</cp:revision>
  <dcterms:created xsi:type="dcterms:W3CDTF">2020-03-23T12:57:25Z</dcterms:created>
  <dcterms:modified xsi:type="dcterms:W3CDTF">2021-06-10T02:50:37Z</dcterms:modified>
</cp:coreProperties>
</file>