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jYfqtw6FgVdDJm0S8iORYihUHm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stanza Lozan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p:restoredTop sz="94682"/>
  </p:normalViewPr>
  <p:slideViewPr>
    <p:cSldViewPr snapToGrid="0">
      <p:cViewPr varScale="1">
        <p:scale>
          <a:sx n="159" d="100"/>
          <a:sy n="159" d="100"/>
        </p:scale>
        <p:origin x="17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6T16:31:59.815" idx="1">
    <p:pos x="6000" y="0"/>
    <p:text>letras cortadas del logo</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Jv_Osu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0"/>
            <a:ext cx="9144000" cy="5143500"/>
          </a:xfrm>
          <a:prstGeom prst="rect">
            <a:avLst/>
          </a:prstGeom>
          <a:solidFill>
            <a:srgbClr val="5488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 name="Google Shape;55;p1"/>
          <p:cNvSpPr txBox="1">
            <a:spLocks noGrp="1"/>
          </p:cNvSpPr>
          <p:nvPr>
            <p:ph type="ctrTitle"/>
          </p:nvPr>
        </p:nvSpPr>
        <p:spPr>
          <a:xfrm>
            <a:off x="2481546" y="1277304"/>
            <a:ext cx="6287500" cy="65720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b="1">
                <a:solidFill>
                  <a:schemeClr val="lt1"/>
                </a:solidFill>
                <a:latin typeface="Calibri"/>
                <a:ea typeface="Calibri"/>
                <a:cs typeface="Calibri"/>
                <a:sym typeface="Calibri"/>
              </a:rPr>
              <a:t>5 Formas de Expresar </a:t>
            </a:r>
            <a:endParaRPr b="1">
              <a:solidFill>
                <a:schemeClr val="lt1"/>
              </a:solidFill>
              <a:latin typeface="Calibri"/>
              <a:ea typeface="Calibri"/>
              <a:cs typeface="Calibri"/>
              <a:sym typeface="Calibri"/>
            </a:endParaRPr>
          </a:p>
        </p:txBody>
      </p:sp>
      <p:pic>
        <p:nvPicPr>
          <p:cNvPr id="56" name="Google Shape;56;p1"/>
          <p:cNvPicPr preferRelativeResize="0"/>
          <p:nvPr/>
        </p:nvPicPr>
        <p:blipFill rotWithShape="1">
          <a:blip r:embed="rId3">
            <a:alphaModFix/>
          </a:blip>
          <a:srcRect/>
          <a:stretch/>
        </p:blipFill>
        <p:spPr>
          <a:xfrm>
            <a:off x="4173669" y="2743202"/>
            <a:ext cx="2263289" cy="2135780"/>
          </a:xfrm>
          <a:prstGeom prst="rect">
            <a:avLst/>
          </a:prstGeom>
          <a:noFill/>
          <a:ln>
            <a:noFill/>
          </a:ln>
        </p:spPr>
      </p:pic>
      <p:sp>
        <p:nvSpPr>
          <p:cNvPr id="58" name="Google Shape;58;p1"/>
          <p:cNvSpPr/>
          <p:nvPr/>
        </p:nvSpPr>
        <p:spPr>
          <a:xfrm>
            <a:off x="4251927" y="1527584"/>
            <a:ext cx="224949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600" b="1" i="0" u="none" strike="noStrike" cap="none">
                <a:solidFill>
                  <a:schemeClr val="lt1"/>
                </a:solidFill>
                <a:latin typeface="Calibri"/>
                <a:ea typeface="Calibri"/>
                <a:cs typeface="Calibri"/>
                <a:sym typeface="Calibri"/>
              </a:rPr>
              <a:t>Amor</a:t>
            </a:r>
            <a:endParaRPr sz="6600" b="0" i="0" u="none" strike="noStrike" cap="none">
              <a:solidFill>
                <a:schemeClr val="lt1"/>
              </a:solidFill>
              <a:latin typeface="Arial"/>
              <a:ea typeface="Arial"/>
              <a:cs typeface="Arial"/>
              <a:sym typeface="Arial"/>
            </a:endParaRPr>
          </a:p>
        </p:txBody>
      </p:sp>
      <p:pic>
        <p:nvPicPr>
          <p:cNvPr id="59" name="Google Shape;59;p1"/>
          <p:cNvPicPr preferRelativeResize="0"/>
          <p:nvPr/>
        </p:nvPicPr>
        <p:blipFill>
          <a:blip r:embed="rId4">
            <a:alphaModFix/>
          </a:blip>
          <a:stretch>
            <a:fillRect/>
          </a:stretch>
        </p:blipFill>
        <p:spPr>
          <a:xfrm>
            <a:off x="3843413" y="7"/>
            <a:ext cx="2923799" cy="567950"/>
          </a:xfrm>
          <a:prstGeom prst="rect">
            <a:avLst/>
          </a:prstGeom>
          <a:noFill/>
          <a:ln>
            <a:noFill/>
          </a:ln>
        </p:spPr>
      </p:pic>
      <p:pic>
        <p:nvPicPr>
          <p:cNvPr id="4" name="Imagen 3">
            <a:extLst>
              <a:ext uri="{FF2B5EF4-FFF2-40B4-BE49-F238E27FC236}">
                <a16:creationId xmlns:a16="http://schemas.microsoft.com/office/drawing/2014/main" id="{C169A9F2-D371-D344-BD16-6975074D5D91}"/>
              </a:ext>
            </a:extLst>
          </p:cNvPr>
          <p:cNvPicPr>
            <a:picLocks noChangeAspect="1"/>
          </p:cNvPicPr>
          <p:nvPr/>
        </p:nvPicPr>
        <p:blipFill>
          <a:blip r:embed="rId5"/>
          <a:stretch>
            <a:fillRect/>
          </a:stretch>
        </p:blipFill>
        <p:spPr>
          <a:xfrm>
            <a:off x="1065198" y="291559"/>
            <a:ext cx="1416348" cy="4794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p:nvPr/>
        </p:nvSpPr>
        <p:spPr>
          <a:xfrm>
            <a:off x="0" y="0"/>
            <a:ext cx="9144000" cy="5143500"/>
          </a:xfrm>
          <a:prstGeom prst="rect">
            <a:avLst/>
          </a:prstGeom>
          <a:solidFill>
            <a:srgbClr val="5488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 name="Google Shape;125;p10"/>
          <p:cNvPicPr preferRelativeResize="0"/>
          <p:nvPr/>
        </p:nvPicPr>
        <p:blipFill rotWithShape="1">
          <a:blip r:embed="rId3">
            <a:alphaModFix/>
          </a:blip>
          <a:srcRect/>
          <a:stretch/>
        </p:blipFill>
        <p:spPr>
          <a:xfrm>
            <a:off x="74951" y="-653469"/>
            <a:ext cx="8994098" cy="5143500"/>
          </a:xfrm>
          <a:prstGeom prst="rect">
            <a:avLst/>
          </a:prstGeom>
          <a:noFill/>
          <a:ln>
            <a:noFill/>
          </a:ln>
        </p:spPr>
      </p:pic>
      <p:sp>
        <p:nvSpPr>
          <p:cNvPr id="126" name="Google Shape;126;p10"/>
          <p:cNvSpPr txBox="1">
            <a:spLocks noGrp="1"/>
          </p:cNvSpPr>
          <p:nvPr>
            <p:ph type="ctrTitle"/>
          </p:nvPr>
        </p:nvSpPr>
        <p:spPr>
          <a:xfrm>
            <a:off x="3231180" y="3496389"/>
            <a:ext cx="2612646" cy="90144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b="1">
                <a:solidFill>
                  <a:schemeClr val="lt1"/>
                </a:solidFill>
              </a:rPr>
              <a:t>Parte II</a:t>
            </a:r>
            <a:endParaRPr b="1">
              <a:solidFill>
                <a:schemeClr val="lt1"/>
              </a:solidFill>
            </a:endParaRPr>
          </a:p>
        </p:txBody>
      </p:sp>
      <p:sp>
        <p:nvSpPr>
          <p:cNvPr id="127" name="Google Shape;127;p10"/>
          <p:cNvSpPr txBox="1">
            <a:spLocks noGrp="1"/>
          </p:cNvSpPr>
          <p:nvPr>
            <p:ph type="subTitle" idx="1"/>
          </p:nvPr>
        </p:nvSpPr>
        <p:spPr>
          <a:xfrm>
            <a:off x="277203" y="4172988"/>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solidFill>
                  <a:schemeClr val="lt1"/>
                </a:solidFill>
                <a:latin typeface="Calibri"/>
                <a:ea typeface="Calibri"/>
                <a:cs typeface="Calibri"/>
                <a:sym typeface="Calibri"/>
              </a:rPr>
              <a:t>Expresando amor por nuestro país</a:t>
            </a:r>
            <a:endParaRPr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p:nvPr/>
        </p:nvSpPr>
        <p:spPr>
          <a:xfrm>
            <a:off x="0" y="14238"/>
            <a:ext cx="9144000" cy="5129400"/>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11"/>
          <p:cNvSpPr txBox="1">
            <a:spLocks noGrp="1"/>
          </p:cNvSpPr>
          <p:nvPr>
            <p:ph type="title"/>
          </p:nvPr>
        </p:nvSpPr>
        <p:spPr>
          <a:xfrm>
            <a:off x="246825" y="344125"/>
            <a:ext cx="8520600" cy="27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rgbClr val="FFFFFF"/>
                </a:solidFill>
                <a:latin typeface="Calibri"/>
                <a:ea typeface="Calibri"/>
                <a:cs typeface="Calibri"/>
                <a:sym typeface="Calibri"/>
              </a:rPr>
              <a:t>¿Cómo está expresando amor la/s persona/s que se observa en la imagen? </a:t>
            </a:r>
            <a:endParaRPr sz="3200" b="1">
              <a:solidFill>
                <a:srgbClr val="FFFFFF"/>
              </a:solidFill>
              <a:latin typeface="Calibri"/>
              <a:ea typeface="Calibri"/>
              <a:cs typeface="Calibri"/>
              <a:sym typeface="Calibri"/>
            </a:endParaRPr>
          </a:p>
          <a:p>
            <a:pPr marL="0" lvl="0" indent="0" algn="ctr" rtl="0">
              <a:lnSpc>
                <a:spcPct val="100000"/>
              </a:lnSpc>
              <a:spcBef>
                <a:spcPts val="0"/>
              </a:spcBef>
              <a:spcAft>
                <a:spcPts val="0"/>
              </a:spcAft>
              <a:buSzPts val="2800"/>
              <a:buNone/>
            </a:pPr>
            <a:endParaRPr sz="3200" b="1">
              <a:solidFill>
                <a:srgbClr val="FFFFFF"/>
              </a:solidFill>
              <a:latin typeface="Calibri"/>
              <a:ea typeface="Calibri"/>
              <a:cs typeface="Calibri"/>
              <a:sym typeface="Calibri"/>
            </a:endParaRPr>
          </a:p>
          <a:p>
            <a:pPr marL="0" lvl="0" indent="0" algn="ctr" rtl="0">
              <a:lnSpc>
                <a:spcPct val="100000"/>
              </a:lnSpc>
              <a:spcBef>
                <a:spcPts val="0"/>
              </a:spcBef>
              <a:spcAft>
                <a:spcPts val="0"/>
              </a:spcAft>
              <a:buSzPts val="2800"/>
              <a:buNone/>
            </a:pPr>
            <a:r>
              <a:rPr lang="en" sz="3200" b="1">
                <a:solidFill>
                  <a:srgbClr val="FFFFFF"/>
                </a:solidFill>
                <a:latin typeface="Calibri"/>
                <a:ea typeface="Calibri"/>
                <a:cs typeface="Calibri"/>
                <a:sym typeface="Calibri"/>
              </a:rPr>
              <a:t>¿Se te ocurre otra forma de expresar amor, aportando en esta situación?</a:t>
            </a:r>
            <a:endParaRPr sz="7800" b="1">
              <a:solidFill>
                <a:srgbClr val="FFFFFF"/>
              </a:solidFill>
              <a:latin typeface="Calibri"/>
              <a:ea typeface="Calibri"/>
              <a:cs typeface="Calibri"/>
              <a:sym typeface="Calibri"/>
            </a:endParaRPr>
          </a:p>
        </p:txBody>
      </p:sp>
      <p:sp>
        <p:nvSpPr>
          <p:cNvPr id="134" name="Google Shape;134;p11"/>
          <p:cNvSpPr txBox="1">
            <a:spLocks noGrp="1"/>
          </p:cNvSpPr>
          <p:nvPr>
            <p:ph type="body" idx="1"/>
          </p:nvPr>
        </p:nvSpPr>
        <p:spPr>
          <a:xfrm>
            <a:off x="311700" y="3214700"/>
            <a:ext cx="8520600" cy="135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2300">
                <a:solidFill>
                  <a:srgbClr val="FFFFFF"/>
                </a:solidFill>
                <a:latin typeface="Calibri"/>
                <a:ea typeface="Calibri"/>
                <a:cs typeface="Calibri"/>
                <a:sym typeface="Calibri"/>
              </a:rPr>
              <a:t>Reflexionemos a continuación, primero de manera individual, y luego compartiendo ideas sobre cómo podemos expresar nuestro amor por Chile y su gente, en diversas situaciones.</a:t>
            </a:r>
            <a:endParaRPr sz="23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2"/>
          <p:cNvPicPr preferRelativeResize="0"/>
          <p:nvPr/>
        </p:nvPicPr>
        <p:blipFill rotWithShape="1">
          <a:blip r:embed="rId3">
            <a:alphaModFix/>
          </a:blip>
          <a:srcRect/>
          <a:stretch/>
        </p:blipFill>
        <p:spPr>
          <a:xfrm>
            <a:off x="250166" y="155276"/>
            <a:ext cx="8721305" cy="4830793"/>
          </a:xfrm>
          <a:prstGeom prst="rect">
            <a:avLst/>
          </a:prstGeom>
          <a:noFill/>
          <a:ln>
            <a:noFill/>
          </a:ln>
        </p:spPr>
      </p:pic>
      <p:sp>
        <p:nvSpPr>
          <p:cNvPr id="140" name="Google Shape;140;p12"/>
          <p:cNvSpPr/>
          <p:nvPr/>
        </p:nvSpPr>
        <p:spPr>
          <a:xfrm>
            <a:off x="1457866" y="355693"/>
            <a:ext cx="6530194" cy="638354"/>
          </a:xfrm>
          <a:prstGeom prst="rect">
            <a:avLst/>
          </a:prstGeom>
          <a:solidFill>
            <a:srgbClr val="F8ED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12"/>
          <p:cNvSpPr txBox="1">
            <a:spLocks noGrp="1"/>
          </p:cNvSpPr>
          <p:nvPr>
            <p:ph type="title"/>
          </p:nvPr>
        </p:nvSpPr>
        <p:spPr>
          <a:xfrm>
            <a:off x="450871" y="28399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solidFill>
                  <a:schemeClr val="dk1"/>
                </a:solidFill>
                <a:latin typeface="Calibri"/>
                <a:ea typeface="Calibri"/>
                <a:cs typeface="Calibri"/>
                <a:sym typeface="Calibri"/>
              </a:rPr>
              <a:t>Playas limpias en nuestras costas</a:t>
            </a:r>
            <a:endParaRPr sz="36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3"/>
          <p:cNvPicPr preferRelativeResize="0"/>
          <p:nvPr/>
        </p:nvPicPr>
        <p:blipFill rotWithShape="1">
          <a:blip r:embed="rId3">
            <a:alphaModFix/>
          </a:blip>
          <a:srcRect/>
          <a:stretch/>
        </p:blipFill>
        <p:spPr>
          <a:xfrm>
            <a:off x="155275" y="163902"/>
            <a:ext cx="8824823" cy="4791801"/>
          </a:xfrm>
          <a:prstGeom prst="rect">
            <a:avLst/>
          </a:prstGeom>
          <a:noFill/>
          <a:ln>
            <a:noFill/>
          </a:ln>
        </p:spPr>
      </p:pic>
      <p:sp>
        <p:nvSpPr>
          <p:cNvPr id="147" name="Google Shape;147;p13"/>
          <p:cNvSpPr/>
          <p:nvPr/>
        </p:nvSpPr>
        <p:spPr>
          <a:xfrm>
            <a:off x="4650212" y="3602294"/>
            <a:ext cx="4493788" cy="638354"/>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13"/>
          <p:cNvSpPr txBox="1">
            <a:spLocks noGrp="1"/>
          </p:cNvSpPr>
          <p:nvPr>
            <p:ph type="title"/>
          </p:nvPr>
        </p:nvSpPr>
        <p:spPr>
          <a:xfrm>
            <a:off x="4788809" y="3593667"/>
            <a:ext cx="3794474" cy="57289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solidFill>
                  <a:schemeClr val="lt1"/>
                </a:solidFill>
                <a:latin typeface="Calibri"/>
                <a:ea typeface="Calibri"/>
                <a:cs typeface="Calibri"/>
                <a:sym typeface="Calibri"/>
              </a:rPr>
              <a:t>Covid - 19 en Chile</a:t>
            </a:r>
            <a:endParaRPr sz="3600" b="1">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3">
            <a:alphaModFix/>
          </a:blip>
          <a:srcRect/>
          <a:stretch/>
        </p:blipFill>
        <p:spPr>
          <a:xfrm>
            <a:off x="1288930" y="440547"/>
            <a:ext cx="7239000" cy="4521200"/>
          </a:xfrm>
          <a:prstGeom prst="rect">
            <a:avLst/>
          </a:prstGeom>
          <a:noFill/>
          <a:ln>
            <a:noFill/>
          </a:ln>
        </p:spPr>
      </p:pic>
      <p:sp>
        <p:nvSpPr>
          <p:cNvPr id="154" name="Google Shape;154;p14"/>
          <p:cNvSpPr/>
          <p:nvPr/>
        </p:nvSpPr>
        <p:spPr>
          <a:xfrm>
            <a:off x="1" y="534838"/>
            <a:ext cx="2035834" cy="638354"/>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14"/>
          <p:cNvSpPr txBox="1">
            <a:spLocks noGrp="1"/>
          </p:cNvSpPr>
          <p:nvPr>
            <p:ph type="title"/>
          </p:nvPr>
        </p:nvSpPr>
        <p:spPr>
          <a:xfrm>
            <a:off x="254335" y="466425"/>
            <a:ext cx="1672375" cy="629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solidFill>
                  <a:schemeClr val="lt1"/>
                </a:solidFill>
                <a:latin typeface="Calibri"/>
                <a:ea typeface="Calibri"/>
                <a:cs typeface="Calibri"/>
                <a:sym typeface="Calibri"/>
              </a:rPr>
              <a:t>Teletón</a:t>
            </a:r>
            <a:endParaRPr sz="3600" b="1">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5"/>
          <p:cNvPicPr preferRelativeResize="0"/>
          <p:nvPr/>
        </p:nvPicPr>
        <p:blipFill rotWithShape="1">
          <a:blip r:embed="rId3">
            <a:alphaModFix/>
          </a:blip>
          <a:srcRect/>
          <a:stretch/>
        </p:blipFill>
        <p:spPr>
          <a:xfrm>
            <a:off x="1483743" y="120768"/>
            <a:ext cx="7496354" cy="4882551"/>
          </a:xfrm>
          <a:prstGeom prst="rect">
            <a:avLst/>
          </a:prstGeom>
          <a:noFill/>
          <a:ln>
            <a:noFill/>
          </a:ln>
        </p:spPr>
      </p:pic>
      <p:sp>
        <p:nvSpPr>
          <p:cNvPr id="161" name="Google Shape;161;p15"/>
          <p:cNvSpPr/>
          <p:nvPr/>
        </p:nvSpPr>
        <p:spPr>
          <a:xfrm>
            <a:off x="103517" y="379562"/>
            <a:ext cx="2268747" cy="439947"/>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15"/>
          <p:cNvSpPr/>
          <p:nvPr/>
        </p:nvSpPr>
        <p:spPr>
          <a:xfrm>
            <a:off x="103517" y="785004"/>
            <a:ext cx="4071668" cy="439947"/>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15"/>
          <p:cNvSpPr txBox="1">
            <a:spLocks noGrp="1"/>
          </p:cNvSpPr>
          <p:nvPr>
            <p:ph type="title"/>
          </p:nvPr>
        </p:nvSpPr>
        <p:spPr>
          <a:xfrm>
            <a:off x="189781" y="278584"/>
            <a:ext cx="4520241" cy="10128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chemeClr val="lt1"/>
                </a:solidFill>
              </a:rPr>
              <a:t>Risoterapia </a:t>
            </a:r>
            <a:br>
              <a:rPr lang="en" b="1">
                <a:solidFill>
                  <a:schemeClr val="lt1"/>
                </a:solidFill>
              </a:rPr>
            </a:br>
            <a:r>
              <a:rPr lang="en" b="1">
                <a:solidFill>
                  <a:schemeClr val="lt1"/>
                </a:solidFill>
              </a:rPr>
              <a:t>para niños con cáncer</a:t>
            </a:r>
            <a:endParaRPr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6"/>
          <p:cNvPicPr preferRelativeResize="0"/>
          <p:nvPr/>
        </p:nvPicPr>
        <p:blipFill rotWithShape="1">
          <a:blip r:embed="rId3">
            <a:alphaModFix/>
          </a:blip>
          <a:srcRect/>
          <a:stretch/>
        </p:blipFill>
        <p:spPr>
          <a:xfrm>
            <a:off x="311700" y="189782"/>
            <a:ext cx="8633892" cy="4717874"/>
          </a:xfrm>
          <a:prstGeom prst="rect">
            <a:avLst/>
          </a:prstGeom>
          <a:noFill/>
          <a:ln>
            <a:noFill/>
          </a:ln>
        </p:spPr>
      </p:pic>
      <p:sp>
        <p:nvSpPr>
          <p:cNvPr id="169" name="Google Shape;169;p16"/>
          <p:cNvSpPr/>
          <p:nvPr/>
        </p:nvSpPr>
        <p:spPr>
          <a:xfrm>
            <a:off x="0" y="473443"/>
            <a:ext cx="5365630" cy="638354"/>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16"/>
          <p:cNvSpPr txBox="1">
            <a:spLocks noGrp="1"/>
          </p:cNvSpPr>
          <p:nvPr>
            <p:ph type="title"/>
          </p:nvPr>
        </p:nvSpPr>
        <p:spPr>
          <a:xfrm>
            <a:off x="173102" y="473443"/>
            <a:ext cx="5019425" cy="5642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chemeClr val="lt1"/>
                </a:solidFill>
                <a:latin typeface="Calibri"/>
                <a:ea typeface="Calibri"/>
                <a:cs typeface="Calibri"/>
                <a:sym typeface="Calibri"/>
              </a:rPr>
              <a:t>Ayuda después de un terremoto</a:t>
            </a:r>
            <a:endParaRPr b="1">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p:cNvPicPr preferRelativeResize="0"/>
          <p:nvPr/>
        </p:nvPicPr>
        <p:blipFill rotWithShape="1">
          <a:blip r:embed="rId3">
            <a:alphaModFix/>
          </a:blip>
          <a:srcRect/>
          <a:stretch/>
        </p:blipFill>
        <p:spPr>
          <a:xfrm>
            <a:off x="181155" y="138024"/>
            <a:ext cx="8816196" cy="4873924"/>
          </a:xfrm>
          <a:prstGeom prst="rect">
            <a:avLst/>
          </a:prstGeom>
          <a:noFill/>
          <a:ln>
            <a:noFill/>
          </a:ln>
        </p:spPr>
      </p:pic>
      <p:sp>
        <p:nvSpPr>
          <p:cNvPr id="176" name="Google Shape;176;p17"/>
          <p:cNvSpPr/>
          <p:nvPr/>
        </p:nvSpPr>
        <p:spPr>
          <a:xfrm>
            <a:off x="0" y="534838"/>
            <a:ext cx="4071667" cy="543464"/>
          </a:xfrm>
          <a:prstGeom prst="rect">
            <a:avLst/>
          </a:prstGeom>
          <a:solidFill>
            <a:srgbClr val="5488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17"/>
          <p:cNvSpPr txBox="1">
            <a:spLocks noGrp="1"/>
          </p:cNvSpPr>
          <p:nvPr>
            <p:ph type="title"/>
          </p:nvPr>
        </p:nvSpPr>
        <p:spPr>
          <a:xfrm>
            <a:off x="268570" y="479529"/>
            <a:ext cx="3846232" cy="53838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b="1">
                <a:solidFill>
                  <a:schemeClr val="lt1"/>
                </a:solidFill>
                <a:latin typeface="Calibri"/>
                <a:ea typeface="Calibri"/>
                <a:cs typeface="Calibri"/>
                <a:sym typeface="Calibri"/>
              </a:rPr>
              <a:t>Embelleciendo Chile</a:t>
            </a:r>
            <a:endParaRPr sz="3200"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5" name="Google Shape;65;p2"/>
          <p:cNvSpPr txBox="1">
            <a:spLocks noGrp="1"/>
          </p:cNvSpPr>
          <p:nvPr>
            <p:ph type="ctrTitle"/>
          </p:nvPr>
        </p:nvSpPr>
        <p:spPr>
          <a:xfrm>
            <a:off x="4690038" y="2263803"/>
            <a:ext cx="2245600" cy="39681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b="1">
                <a:solidFill>
                  <a:schemeClr val="lt1"/>
                </a:solidFill>
                <a:latin typeface="Calibri"/>
                <a:ea typeface="Calibri"/>
                <a:cs typeface="Calibri"/>
                <a:sym typeface="Calibri"/>
              </a:rPr>
              <a:t>Parte I</a:t>
            </a:r>
            <a:endParaRPr b="1">
              <a:solidFill>
                <a:schemeClr val="lt1"/>
              </a:solidFill>
              <a:latin typeface="Calibri"/>
              <a:ea typeface="Calibri"/>
              <a:cs typeface="Calibri"/>
              <a:sym typeface="Calibri"/>
            </a:endParaRPr>
          </a:p>
        </p:txBody>
      </p:sp>
      <p:sp>
        <p:nvSpPr>
          <p:cNvPr id="66" name="Google Shape;66;p2"/>
          <p:cNvSpPr txBox="1">
            <a:spLocks noGrp="1"/>
          </p:cNvSpPr>
          <p:nvPr>
            <p:ph type="subTitle" idx="1"/>
          </p:nvPr>
        </p:nvSpPr>
        <p:spPr>
          <a:xfrm>
            <a:off x="4806063" y="2500395"/>
            <a:ext cx="2888700" cy="7431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800" b="1">
                <a:solidFill>
                  <a:schemeClr val="lt1"/>
                </a:solidFill>
                <a:latin typeface="Calibri"/>
                <a:ea typeface="Calibri"/>
                <a:cs typeface="Calibri"/>
                <a:sym typeface="Calibri"/>
              </a:rPr>
              <a:t>Formas de</a:t>
            </a:r>
            <a:endParaRPr sz="4800" b="1">
              <a:solidFill>
                <a:schemeClr val="lt1"/>
              </a:solidFill>
              <a:latin typeface="Calibri"/>
              <a:ea typeface="Calibri"/>
              <a:cs typeface="Calibri"/>
              <a:sym typeface="Calibri"/>
            </a:endParaRPr>
          </a:p>
        </p:txBody>
      </p:sp>
      <p:sp>
        <p:nvSpPr>
          <p:cNvPr id="67" name="Google Shape;67;p2"/>
          <p:cNvSpPr/>
          <p:nvPr/>
        </p:nvSpPr>
        <p:spPr>
          <a:xfrm>
            <a:off x="4806063" y="2969735"/>
            <a:ext cx="417403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800" b="1" i="0" u="none" strike="noStrike" cap="none">
                <a:solidFill>
                  <a:schemeClr val="lt1"/>
                </a:solidFill>
                <a:latin typeface="Calibri"/>
                <a:ea typeface="Calibri"/>
                <a:cs typeface="Calibri"/>
                <a:sym typeface="Calibri"/>
              </a:rPr>
              <a:t>expresar amor</a:t>
            </a:r>
            <a:endParaRPr sz="4800" b="0" i="0" u="none" strike="noStrike" cap="none">
              <a:solidFill>
                <a:srgbClr val="000000"/>
              </a:solidFill>
              <a:latin typeface="Arial"/>
              <a:ea typeface="Arial"/>
              <a:cs typeface="Arial"/>
              <a:sym typeface="Arial"/>
            </a:endParaRPr>
          </a:p>
        </p:txBody>
      </p:sp>
      <p:cxnSp>
        <p:nvCxnSpPr>
          <p:cNvPr id="68" name="Google Shape;68;p2"/>
          <p:cNvCxnSpPr/>
          <p:nvPr/>
        </p:nvCxnSpPr>
        <p:spPr>
          <a:xfrm>
            <a:off x="4942936" y="2571750"/>
            <a:ext cx="3579962" cy="0"/>
          </a:xfrm>
          <a:prstGeom prst="straightConnector1">
            <a:avLst/>
          </a:prstGeom>
          <a:noFill/>
          <a:ln w="57150" cap="flat" cmpd="sng">
            <a:solidFill>
              <a:schemeClr val="l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p:nvPr/>
        </p:nvSpPr>
        <p:spPr>
          <a:xfrm>
            <a:off x="0" y="14238"/>
            <a:ext cx="9144000" cy="5129262"/>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solidFill>
                  <a:schemeClr val="lt1"/>
                </a:solidFill>
                <a:latin typeface="Calibri"/>
                <a:ea typeface="Calibri"/>
                <a:cs typeface="Calibri"/>
                <a:sym typeface="Calibri"/>
              </a:rPr>
              <a:t>¿Qué son estas 5 formas de expresar amor?</a:t>
            </a:r>
            <a:endParaRPr sz="3600" b="1">
              <a:solidFill>
                <a:schemeClr val="lt1"/>
              </a:solidFill>
              <a:latin typeface="Calibri"/>
              <a:ea typeface="Calibri"/>
              <a:cs typeface="Calibri"/>
              <a:sym typeface="Calibri"/>
            </a:endParaRPr>
          </a:p>
        </p:txBody>
      </p:sp>
      <p:sp>
        <p:nvSpPr>
          <p:cNvPr id="75" name="Google Shape;75;p3"/>
          <p:cNvSpPr txBox="1">
            <a:spLocks noGrp="1"/>
          </p:cNvSpPr>
          <p:nvPr>
            <p:ph type="body" idx="1"/>
          </p:nvPr>
        </p:nvSpPr>
        <p:spPr>
          <a:xfrm>
            <a:off x="311701" y="1190445"/>
            <a:ext cx="5174700" cy="367363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chemeClr val="lt1"/>
                </a:solidFill>
                <a:latin typeface="Calibri"/>
                <a:ea typeface="Calibri"/>
                <a:cs typeface="Calibri"/>
                <a:sym typeface="Calibri"/>
              </a:rPr>
              <a:t>Según el autor Gary Chapman, existen 5 lenguajes del amor. El dice que cada persona tiene sus preferencias de cómo expresar y recibir amor.  </a:t>
            </a:r>
            <a:endParaRPr sz="1600">
              <a:solidFill>
                <a:schemeClr val="lt1"/>
              </a:solidFill>
              <a:latin typeface="Calibri"/>
              <a:ea typeface="Calibri"/>
              <a:cs typeface="Calibri"/>
              <a:sym typeface="Calibri"/>
            </a:endParaRPr>
          </a:p>
          <a:p>
            <a:pPr marL="0" lvl="0" indent="0" algn="l" rtl="0">
              <a:lnSpc>
                <a:spcPct val="115000"/>
              </a:lnSpc>
              <a:spcBef>
                <a:spcPts val="1600"/>
              </a:spcBef>
              <a:spcAft>
                <a:spcPts val="0"/>
              </a:spcAft>
              <a:buSzPts val="1800"/>
              <a:buNone/>
            </a:pPr>
            <a:r>
              <a:rPr lang="en" sz="1600">
                <a:solidFill>
                  <a:schemeClr val="lt1"/>
                </a:solidFill>
                <a:latin typeface="Calibri"/>
                <a:ea typeface="Calibri"/>
                <a:cs typeface="Calibri"/>
                <a:sym typeface="Calibri"/>
              </a:rPr>
              <a:t>Para ser ciudadanos que aportamos constructivamente a nuestro país, es necesario expresar nuestro amor a éste. Estas 5 maneras, pueden utilizarse no solo en las relaciones de parejas, o de amistad, sino que también con nuestros compañeros y con las diversas personas y elementos de nuestro entorno que conforman nuestro país.</a:t>
            </a:r>
            <a:endParaRPr sz="1600">
              <a:solidFill>
                <a:schemeClr val="lt1"/>
              </a:solidFill>
              <a:latin typeface="Calibri"/>
              <a:ea typeface="Calibri"/>
              <a:cs typeface="Calibri"/>
              <a:sym typeface="Calibri"/>
            </a:endParaRPr>
          </a:p>
          <a:p>
            <a:pPr marL="0" lvl="0" indent="0" algn="l" rtl="0">
              <a:lnSpc>
                <a:spcPct val="115000"/>
              </a:lnSpc>
              <a:spcBef>
                <a:spcPts val="1600"/>
              </a:spcBef>
              <a:spcAft>
                <a:spcPts val="1600"/>
              </a:spcAft>
              <a:buSzPts val="1800"/>
              <a:buNone/>
            </a:pPr>
            <a:r>
              <a:rPr lang="en" sz="1600">
                <a:solidFill>
                  <a:schemeClr val="lt1"/>
                </a:solidFill>
                <a:latin typeface="Calibri"/>
                <a:ea typeface="Calibri"/>
                <a:cs typeface="Calibri"/>
                <a:sym typeface="Calibri"/>
              </a:rPr>
              <a:t>Ahora conozcamos </a:t>
            </a:r>
            <a:r>
              <a:rPr lang="en" sz="1600" b="1">
                <a:solidFill>
                  <a:schemeClr val="lt1"/>
                </a:solidFill>
                <a:latin typeface="Calibri"/>
                <a:ea typeface="Calibri"/>
                <a:cs typeface="Calibri"/>
                <a:sym typeface="Calibri"/>
              </a:rPr>
              <a:t>las 5 formas de expresar amor...</a:t>
            </a:r>
            <a:endParaRPr sz="1600" b="1">
              <a:solidFill>
                <a:schemeClr val="lt1"/>
              </a:solidFill>
              <a:latin typeface="Calibri"/>
              <a:ea typeface="Calibri"/>
              <a:cs typeface="Calibri"/>
              <a:sym typeface="Calibri"/>
            </a:endParaRPr>
          </a:p>
        </p:txBody>
      </p:sp>
      <p:pic>
        <p:nvPicPr>
          <p:cNvPr id="76" name="Google Shape;76;p3"/>
          <p:cNvPicPr preferRelativeResize="0"/>
          <p:nvPr/>
        </p:nvPicPr>
        <p:blipFill rotWithShape="1">
          <a:blip r:embed="rId3">
            <a:alphaModFix/>
          </a:blip>
          <a:srcRect/>
          <a:stretch/>
        </p:blipFill>
        <p:spPr>
          <a:xfrm>
            <a:off x="5152470" y="1111900"/>
            <a:ext cx="4120926" cy="38307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229174" y="242303"/>
            <a:ext cx="8388615" cy="101715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6000" b="1">
                <a:solidFill>
                  <a:srgbClr val="5488C6"/>
                </a:solidFill>
                <a:latin typeface="Calibri"/>
                <a:ea typeface="Calibri"/>
                <a:cs typeface="Calibri"/>
                <a:sym typeface="Calibri"/>
              </a:rPr>
              <a:t>1. Palabras</a:t>
            </a:r>
            <a:endParaRPr sz="6000" b="1">
              <a:solidFill>
                <a:srgbClr val="5488C6"/>
              </a:solidFill>
              <a:latin typeface="Calibri"/>
              <a:ea typeface="Calibri"/>
              <a:cs typeface="Calibri"/>
              <a:sym typeface="Calibri"/>
            </a:endParaRPr>
          </a:p>
        </p:txBody>
      </p:sp>
      <p:sp>
        <p:nvSpPr>
          <p:cNvPr id="82" name="Google Shape;82;p4"/>
          <p:cNvSpPr txBox="1">
            <a:spLocks noGrp="1"/>
          </p:cNvSpPr>
          <p:nvPr>
            <p:ph type="body" idx="1"/>
          </p:nvPr>
        </p:nvSpPr>
        <p:spPr>
          <a:xfrm>
            <a:off x="229174" y="1404712"/>
            <a:ext cx="8685651" cy="16059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300">
                <a:solidFill>
                  <a:schemeClr val="dk1"/>
                </a:solidFill>
                <a:latin typeface="Calibri"/>
                <a:ea typeface="Calibri"/>
                <a:cs typeface="Calibri"/>
                <a:sym typeface="Calibri"/>
              </a:rPr>
              <a:t>La primera de ellas es a través del uso del lenguaje verbal, expresando con palabras el cariño, admiración, apoyo, afecto, felicitaciones, respeto, por otra persona, como por ejemplo cuando le decimos a alguien que lo queremos mucho o cuando lo felicitamos por un logro.</a:t>
            </a:r>
            <a:endParaRPr sz="2550">
              <a:solidFill>
                <a:srgbClr val="524D66"/>
              </a:solidFill>
              <a:highlight>
                <a:srgbClr val="FFFFFF"/>
              </a:highlight>
              <a:latin typeface="Calibri"/>
              <a:ea typeface="Calibri"/>
              <a:cs typeface="Calibri"/>
              <a:sym typeface="Calibri"/>
            </a:endParaRPr>
          </a:p>
          <a:p>
            <a:pPr marL="0" lvl="0" indent="0" algn="ctr" rtl="0">
              <a:lnSpc>
                <a:spcPct val="166666"/>
              </a:lnSpc>
              <a:spcBef>
                <a:spcPts val="600"/>
              </a:spcBef>
              <a:spcAft>
                <a:spcPts val="0"/>
              </a:spcAft>
              <a:buClr>
                <a:schemeClr val="dk1"/>
              </a:buClr>
              <a:buSzPts val="1100"/>
              <a:buFont typeface="Arial"/>
              <a:buNone/>
            </a:pPr>
            <a:endParaRPr sz="1350">
              <a:solidFill>
                <a:srgbClr val="524D66"/>
              </a:solidFill>
              <a:highlight>
                <a:srgbClr val="FFFFFF"/>
              </a:highlight>
              <a:latin typeface="Calibri"/>
              <a:ea typeface="Calibri"/>
              <a:cs typeface="Calibri"/>
              <a:sym typeface="Calibri"/>
            </a:endParaRPr>
          </a:p>
          <a:p>
            <a:pPr marL="0" lvl="0" indent="0" algn="ctr" rtl="0">
              <a:lnSpc>
                <a:spcPct val="115000"/>
              </a:lnSpc>
              <a:spcBef>
                <a:spcPts val="600"/>
              </a:spcBef>
              <a:spcAft>
                <a:spcPts val="1600"/>
              </a:spcAft>
              <a:buSzPts val="1800"/>
              <a:buNone/>
            </a:pPr>
            <a:endParaRPr>
              <a:latin typeface="Calibri"/>
              <a:ea typeface="Calibri"/>
              <a:cs typeface="Calibri"/>
              <a:sym typeface="Calibri"/>
            </a:endParaRPr>
          </a:p>
        </p:txBody>
      </p:sp>
      <p:pic>
        <p:nvPicPr>
          <p:cNvPr id="83" name="Google Shape;83;p4"/>
          <p:cNvPicPr preferRelativeResize="0"/>
          <p:nvPr/>
        </p:nvPicPr>
        <p:blipFill rotWithShape="1">
          <a:blip r:embed="rId3">
            <a:alphaModFix/>
          </a:blip>
          <a:srcRect b="7027"/>
          <a:stretch/>
        </p:blipFill>
        <p:spPr>
          <a:xfrm>
            <a:off x="1342356" y="3123063"/>
            <a:ext cx="6221241" cy="17508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103516" y="115236"/>
            <a:ext cx="7219047" cy="105637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6000" b="1">
                <a:solidFill>
                  <a:srgbClr val="E83655"/>
                </a:solidFill>
                <a:latin typeface="Calibri"/>
                <a:ea typeface="Calibri"/>
                <a:cs typeface="Calibri"/>
                <a:sym typeface="Calibri"/>
              </a:rPr>
              <a:t>2. Tiempo de Calidad</a:t>
            </a:r>
            <a:endParaRPr sz="6000" b="1">
              <a:solidFill>
                <a:srgbClr val="E83655"/>
              </a:solidFill>
              <a:latin typeface="Calibri"/>
              <a:ea typeface="Calibri"/>
              <a:cs typeface="Calibri"/>
              <a:sym typeface="Calibri"/>
            </a:endParaRPr>
          </a:p>
        </p:txBody>
      </p:sp>
      <p:sp>
        <p:nvSpPr>
          <p:cNvPr id="89" name="Google Shape;89;p5"/>
          <p:cNvSpPr txBox="1">
            <a:spLocks noGrp="1"/>
          </p:cNvSpPr>
          <p:nvPr>
            <p:ph type="body" idx="1"/>
          </p:nvPr>
        </p:nvSpPr>
        <p:spPr>
          <a:xfrm>
            <a:off x="311699" y="1380225"/>
            <a:ext cx="4363817" cy="26224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100">
                <a:solidFill>
                  <a:schemeClr val="dk1"/>
                </a:solidFill>
                <a:latin typeface="Calibri"/>
                <a:ea typeface="Calibri"/>
                <a:cs typeface="Calibri"/>
                <a:sym typeface="Calibri"/>
              </a:rPr>
              <a:t>El segundo tipo, es el tiempo de calidad, en donde dedicamos momentos de nuestras vidas para compartir con otras personas. Este tiempo no debe ser el simple hecho de estar juntos, si no que mostrar disfrute y alegría al hacerlo. Por ejemplo: cuando invitamos a alguien a nuestra casa a compartir de una rica tarde juntos.</a:t>
            </a:r>
            <a:endParaRPr sz="1350">
              <a:solidFill>
                <a:srgbClr val="524D66"/>
              </a:solidFill>
              <a:highlight>
                <a:srgbClr val="FFFFFF"/>
              </a:highlight>
              <a:latin typeface="Calibri"/>
              <a:ea typeface="Calibri"/>
              <a:cs typeface="Calibri"/>
              <a:sym typeface="Calibri"/>
            </a:endParaRPr>
          </a:p>
          <a:p>
            <a:pPr marL="0" lvl="0" indent="0" algn="l" rtl="0">
              <a:lnSpc>
                <a:spcPct val="115000"/>
              </a:lnSpc>
              <a:spcBef>
                <a:spcPts val="1600"/>
              </a:spcBef>
              <a:spcAft>
                <a:spcPts val="1600"/>
              </a:spcAft>
              <a:buSzPts val="1800"/>
              <a:buNone/>
            </a:pPr>
            <a:endParaRPr>
              <a:latin typeface="Calibri"/>
              <a:ea typeface="Calibri"/>
              <a:cs typeface="Calibri"/>
              <a:sym typeface="Calibri"/>
            </a:endParaRPr>
          </a:p>
        </p:txBody>
      </p:sp>
      <p:pic>
        <p:nvPicPr>
          <p:cNvPr id="90" name="Google Shape;90;p5"/>
          <p:cNvPicPr preferRelativeResize="0"/>
          <p:nvPr/>
        </p:nvPicPr>
        <p:blipFill>
          <a:blip r:embed="rId3">
            <a:alphaModFix/>
          </a:blip>
          <a:stretch>
            <a:fillRect/>
          </a:stretch>
        </p:blipFill>
        <p:spPr>
          <a:xfrm>
            <a:off x="4675527" y="1112252"/>
            <a:ext cx="4170875" cy="367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0" y="-24736"/>
            <a:ext cx="9144000" cy="5168236"/>
          </a:xfrm>
          <a:prstGeom prst="rect">
            <a:avLst/>
          </a:prstGeom>
          <a:noFill/>
          <a:ln>
            <a:noFill/>
          </a:ln>
        </p:spPr>
      </p:pic>
      <p:sp>
        <p:nvSpPr>
          <p:cNvPr id="96" name="Google Shape;96;p6"/>
          <p:cNvSpPr txBox="1">
            <a:spLocks noGrp="1"/>
          </p:cNvSpPr>
          <p:nvPr>
            <p:ph type="title"/>
          </p:nvPr>
        </p:nvSpPr>
        <p:spPr>
          <a:xfrm>
            <a:off x="311700" y="216425"/>
            <a:ext cx="3535681" cy="9360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6000" b="1">
                <a:solidFill>
                  <a:schemeClr val="lt1"/>
                </a:solidFill>
                <a:latin typeface="Calibri"/>
                <a:ea typeface="Calibri"/>
                <a:cs typeface="Calibri"/>
                <a:sym typeface="Calibri"/>
              </a:rPr>
              <a:t>3. Regalos	</a:t>
            </a:r>
            <a:endParaRPr sz="6000" b="1">
              <a:solidFill>
                <a:schemeClr val="lt1"/>
              </a:solidFill>
              <a:latin typeface="Calibri"/>
              <a:ea typeface="Calibri"/>
              <a:cs typeface="Calibri"/>
              <a:sym typeface="Calibri"/>
            </a:endParaRPr>
          </a:p>
        </p:txBody>
      </p:sp>
      <p:sp>
        <p:nvSpPr>
          <p:cNvPr id="97" name="Google Shape;97;p6"/>
          <p:cNvSpPr txBox="1">
            <a:spLocks noGrp="1"/>
          </p:cNvSpPr>
          <p:nvPr>
            <p:ph type="body" idx="1"/>
          </p:nvPr>
        </p:nvSpPr>
        <p:spPr>
          <a:xfrm>
            <a:off x="311700" y="1393636"/>
            <a:ext cx="4924534" cy="319561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lt1"/>
                </a:solidFill>
                <a:latin typeface="Calibri"/>
                <a:ea typeface="Calibri"/>
                <a:cs typeface="Calibri"/>
                <a:sym typeface="Calibri"/>
              </a:rPr>
              <a:t>El tercer tipo de expresión de amor es el hacer regalos. Regalos que demuestren cariño, dedicación y el pensar en la persona que los está recibiendo. Pueden ser regalos hechos por uno mismo o comprados. Por ejemplo, cuando le regalamos un marco de fotos con una imagen juntos a un amigo por su cumpleaños</a:t>
            </a:r>
            <a:endParaRPr sz="2400">
              <a:solidFill>
                <a:schemeClr val="lt1"/>
              </a:solidFill>
              <a:highlight>
                <a:srgbClr val="FFFFFF"/>
              </a:highlight>
              <a:latin typeface="Calibri"/>
              <a:ea typeface="Calibri"/>
              <a:cs typeface="Calibri"/>
              <a:sym typeface="Calibri"/>
            </a:endParaRPr>
          </a:p>
          <a:p>
            <a:pPr marL="0" lvl="0" indent="0" algn="l" rtl="0">
              <a:lnSpc>
                <a:spcPct val="166666"/>
              </a:lnSpc>
              <a:spcBef>
                <a:spcPts val="600"/>
              </a:spcBef>
              <a:spcAft>
                <a:spcPts val="0"/>
              </a:spcAft>
              <a:buClr>
                <a:schemeClr val="dk1"/>
              </a:buClr>
              <a:buSzPts val="1100"/>
              <a:buFont typeface="Arial"/>
              <a:buNone/>
            </a:pPr>
            <a:endParaRPr sz="2400">
              <a:solidFill>
                <a:schemeClr val="lt1"/>
              </a:solidFill>
              <a:highlight>
                <a:srgbClr val="FFFFFF"/>
              </a:highlight>
              <a:latin typeface="Calibri"/>
              <a:ea typeface="Calibri"/>
              <a:cs typeface="Calibri"/>
              <a:sym typeface="Calibri"/>
            </a:endParaRPr>
          </a:p>
          <a:p>
            <a:pPr marL="0" lvl="0" indent="0" algn="l" rtl="0">
              <a:lnSpc>
                <a:spcPct val="115000"/>
              </a:lnSpc>
              <a:spcBef>
                <a:spcPts val="600"/>
              </a:spcBef>
              <a:spcAft>
                <a:spcPts val="1600"/>
              </a:spcAft>
              <a:buSzPts val="1800"/>
              <a:buNone/>
            </a:pPr>
            <a:endParaRPr sz="2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title"/>
          </p:nvPr>
        </p:nvSpPr>
        <p:spPr>
          <a:xfrm>
            <a:off x="311698" y="0"/>
            <a:ext cx="6399651" cy="9360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6000" b="1">
                <a:solidFill>
                  <a:srgbClr val="E83655"/>
                </a:solidFill>
                <a:latin typeface="Calibri"/>
                <a:ea typeface="Calibri"/>
                <a:cs typeface="Calibri"/>
                <a:sym typeface="Calibri"/>
              </a:rPr>
              <a:t>4. Actos de Servicio	</a:t>
            </a:r>
            <a:endParaRPr sz="6000" b="1">
              <a:solidFill>
                <a:srgbClr val="E83655"/>
              </a:solidFill>
              <a:latin typeface="Calibri"/>
              <a:ea typeface="Calibri"/>
              <a:cs typeface="Calibri"/>
              <a:sym typeface="Calibri"/>
            </a:endParaRPr>
          </a:p>
        </p:txBody>
      </p:sp>
      <p:sp>
        <p:nvSpPr>
          <p:cNvPr id="103" name="Google Shape;103;p7"/>
          <p:cNvSpPr txBox="1">
            <a:spLocks noGrp="1"/>
          </p:cNvSpPr>
          <p:nvPr>
            <p:ph type="body" idx="1"/>
          </p:nvPr>
        </p:nvSpPr>
        <p:spPr>
          <a:xfrm>
            <a:off x="311698" y="1155176"/>
            <a:ext cx="3018097" cy="3416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La cuarta forma de expresar amor, es a través de acciones concretas. Sirviendo a las personas o haciendo favores por ellos. No estamos hablando de obligaciones, si no de cosas que queremos hacer de manera generosa por el otro. Por ejemplo: cocinar algo rico para compartir en familia.</a:t>
            </a:r>
            <a:endParaRPr sz="20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800"/>
              <a:buNone/>
            </a:pPr>
            <a:endParaRPr sz="2000">
              <a:solidFill>
                <a:schemeClr val="dk1"/>
              </a:solidFill>
              <a:highlight>
                <a:srgbClr val="FFFFFF"/>
              </a:highlight>
              <a:latin typeface="Calibri"/>
              <a:ea typeface="Calibri"/>
              <a:cs typeface="Calibri"/>
              <a:sym typeface="Calibri"/>
            </a:endParaRPr>
          </a:p>
          <a:p>
            <a:pPr marL="0" lvl="0" indent="0" algn="l" rtl="0">
              <a:lnSpc>
                <a:spcPct val="115000"/>
              </a:lnSpc>
              <a:spcBef>
                <a:spcPts val="1600"/>
              </a:spcBef>
              <a:spcAft>
                <a:spcPts val="1600"/>
              </a:spcAft>
              <a:buSzPts val="1800"/>
              <a:buNone/>
            </a:pPr>
            <a:endParaRPr sz="2000">
              <a:solidFill>
                <a:schemeClr val="dk1"/>
              </a:solidFill>
              <a:latin typeface="Calibri"/>
              <a:ea typeface="Calibri"/>
              <a:cs typeface="Calibri"/>
              <a:sym typeface="Calibri"/>
            </a:endParaRPr>
          </a:p>
        </p:txBody>
      </p:sp>
      <p:pic>
        <p:nvPicPr>
          <p:cNvPr id="104" name="Google Shape;104;p7"/>
          <p:cNvPicPr preferRelativeResize="0"/>
          <p:nvPr/>
        </p:nvPicPr>
        <p:blipFill rotWithShape="1">
          <a:blip r:embed="rId3">
            <a:alphaModFix/>
          </a:blip>
          <a:srcRect/>
          <a:stretch/>
        </p:blipFill>
        <p:spPr>
          <a:xfrm>
            <a:off x="3407434" y="1155176"/>
            <a:ext cx="5596882" cy="3802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1545278" y="130161"/>
            <a:ext cx="5795802" cy="8532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6000" b="1">
                <a:solidFill>
                  <a:srgbClr val="5488C6"/>
                </a:solidFill>
                <a:latin typeface="Calibri"/>
                <a:ea typeface="Calibri"/>
                <a:cs typeface="Calibri"/>
                <a:sym typeface="Calibri"/>
              </a:rPr>
              <a:t>5. Contacto físico</a:t>
            </a:r>
            <a:endParaRPr sz="6000" b="1">
              <a:solidFill>
                <a:srgbClr val="5488C6"/>
              </a:solidFill>
              <a:latin typeface="Calibri"/>
              <a:ea typeface="Calibri"/>
              <a:cs typeface="Calibri"/>
              <a:sym typeface="Calibri"/>
            </a:endParaRPr>
          </a:p>
        </p:txBody>
      </p:sp>
      <p:sp>
        <p:nvSpPr>
          <p:cNvPr id="110" name="Google Shape;110;p8"/>
          <p:cNvSpPr txBox="1">
            <a:spLocks noGrp="1"/>
          </p:cNvSpPr>
          <p:nvPr>
            <p:ph type="body" idx="1"/>
          </p:nvPr>
        </p:nvSpPr>
        <p:spPr>
          <a:xfrm>
            <a:off x="234061" y="1161101"/>
            <a:ext cx="8435485" cy="121979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La quinta y última forma es a través del contacto físico. Esta es la forma de comunicación más sencilla y directa, ya sea abrazarse, darse la mano. Para algunas personas el contacto físico es su lenguaje principal, sienten seguridad y felicidad a través de éste. por ejemplo: abrazar a un amigo que vemos que está triste por algo.</a:t>
            </a:r>
            <a:endParaRPr>
              <a:solidFill>
                <a:schemeClr val="dk1"/>
              </a:solidFill>
              <a:highlight>
                <a:srgbClr val="FFFFFF"/>
              </a:highlight>
              <a:latin typeface="Calibri"/>
              <a:ea typeface="Calibri"/>
              <a:cs typeface="Calibri"/>
              <a:sym typeface="Calibri"/>
            </a:endParaRPr>
          </a:p>
          <a:p>
            <a:pPr marL="0" lvl="0" indent="0" algn="ctr" rtl="0">
              <a:lnSpc>
                <a:spcPct val="115000"/>
              </a:lnSpc>
              <a:spcBef>
                <a:spcPts val="1600"/>
              </a:spcBef>
              <a:spcAft>
                <a:spcPts val="1600"/>
              </a:spcAft>
              <a:buSzPts val="1800"/>
              <a:buNone/>
            </a:pPr>
            <a:endParaRPr>
              <a:solidFill>
                <a:schemeClr val="dk1"/>
              </a:solidFill>
              <a:latin typeface="Calibri"/>
              <a:ea typeface="Calibri"/>
              <a:cs typeface="Calibri"/>
              <a:sym typeface="Calibri"/>
            </a:endParaRPr>
          </a:p>
        </p:txBody>
      </p:sp>
      <p:pic>
        <p:nvPicPr>
          <p:cNvPr id="111" name="Google Shape;111;p8"/>
          <p:cNvPicPr preferRelativeResize="0"/>
          <p:nvPr/>
        </p:nvPicPr>
        <p:blipFill rotWithShape="1">
          <a:blip r:embed="rId3">
            <a:alphaModFix/>
          </a:blip>
          <a:srcRect/>
          <a:stretch/>
        </p:blipFill>
        <p:spPr>
          <a:xfrm>
            <a:off x="1105954" y="2584768"/>
            <a:ext cx="7218538" cy="25587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p:nvPr/>
        </p:nvSpPr>
        <p:spPr>
          <a:xfrm>
            <a:off x="0" y="14238"/>
            <a:ext cx="9144000" cy="5129262"/>
          </a:xfrm>
          <a:prstGeom prst="rect">
            <a:avLst/>
          </a:prstGeom>
          <a:solidFill>
            <a:srgbClr val="E83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9"/>
          <p:cNvSpPr txBox="1">
            <a:spLocks noGrp="1"/>
          </p:cNvSpPr>
          <p:nvPr>
            <p:ph type="title"/>
          </p:nvPr>
        </p:nvSpPr>
        <p:spPr>
          <a:xfrm>
            <a:off x="2563197" y="605975"/>
            <a:ext cx="4199915" cy="575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chemeClr val="lt1"/>
                </a:solidFill>
                <a:latin typeface="Calibri"/>
                <a:ea typeface="Calibri"/>
                <a:cs typeface="Calibri"/>
                <a:sym typeface="Calibri"/>
              </a:rPr>
              <a:t>5 formas de expresar amor</a:t>
            </a:r>
            <a:endParaRPr b="1">
              <a:solidFill>
                <a:schemeClr val="lt1"/>
              </a:solidFill>
              <a:latin typeface="Calibri"/>
              <a:ea typeface="Calibri"/>
              <a:cs typeface="Calibri"/>
              <a:sym typeface="Calibri"/>
            </a:endParaRPr>
          </a:p>
        </p:txBody>
      </p:sp>
      <p:sp>
        <p:nvSpPr>
          <p:cNvPr id="118" name="Google Shape;118;p9"/>
          <p:cNvSpPr txBox="1">
            <a:spLocks noGrp="1"/>
          </p:cNvSpPr>
          <p:nvPr>
            <p:ph type="body" idx="1"/>
          </p:nvPr>
        </p:nvSpPr>
        <p:spPr>
          <a:xfrm>
            <a:off x="341892" y="1604514"/>
            <a:ext cx="8677025" cy="2385174"/>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4800" b="1">
                <a:solidFill>
                  <a:schemeClr val="lt1"/>
                </a:solidFill>
                <a:latin typeface="Calibri"/>
                <a:ea typeface="Calibri"/>
                <a:cs typeface="Calibri"/>
                <a:sym typeface="Calibri"/>
              </a:rPr>
              <a:t>¡Ahora vamos a poner en práctica lo aprendido en la actividad en sala!</a:t>
            </a:r>
            <a:endParaRPr sz="4800" b="1">
              <a:solidFill>
                <a:schemeClr val="lt1"/>
              </a:solidFill>
              <a:latin typeface="Calibri"/>
              <a:ea typeface="Calibri"/>
              <a:cs typeface="Calibri"/>
              <a:sym typeface="Calibri"/>
            </a:endParaRPr>
          </a:p>
        </p:txBody>
      </p:sp>
      <p:cxnSp>
        <p:nvCxnSpPr>
          <p:cNvPr id="119" name="Google Shape;119;p9"/>
          <p:cNvCxnSpPr/>
          <p:nvPr/>
        </p:nvCxnSpPr>
        <p:spPr>
          <a:xfrm>
            <a:off x="2563197" y="1259456"/>
            <a:ext cx="4199915" cy="0"/>
          </a:xfrm>
          <a:prstGeom prst="straightConnector1">
            <a:avLst/>
          </a:prstGeom>
          <a:noFill/>
          <a:ln w="38100"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538</Words>
  <Application>Microsoft Macintosh PowerPoint</Application>
  <PresentationFormat>Presentación en pantalla (16:9)</PresentationFormat>
  <Paragraphs>33</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Simple Light</vt:lpstr>
      <vt:lpstr>5 Formas de Expresar </vt:lpstr>
      <vt:lpstr>Parte I</vt:lpstr>
      <vt:lpstr>¿Qué son estas 5 formas de expresar amor?</vt:lpstr>
      <vt:lpstr>1. Palabras</vt:lpstr>
      <vt:lpstr>2. Tiempo de Calidad</vt:lpstr>
      <vt:lpstr>3. Regalos </vt:lpstr>
      <vt:lpstr>4. Actos de Servicio </vt:lpstr>
      <vt:lpstr>5. Contacto físico</vt:lpstr>
      <vt:lpstr>5 formas de expresar amor</vt:lpstr>
      <vt:lpstr>Parte II</vt:lpstr>
      <vt:lpstr>¿Cómo está expresando amor la/s persona/s que se observa en la imagen?   ¿Se te ocurre otra forma de expresar amor, aportando en esta situación?</vt:lpstr>
      <vt:lpstr>Playas limpias en nuestras costas</vt:lpstr>
      <vt:lpstr>Covid - 19 en Chile</vt:lpstr>
      <vt:lpstr>Teletón</vt:lpstr>
      <vt:lpstr>Risoterapia  para niños con cáncer</vt:lpstr>
      <vt:lpstr>Ayuda después de un terremoto</vt:lpstr>
      <vt:lpstr>Embelleciendo Chile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Formas de Expresar </dc:title>
  <cp:lastModifiedBy>Microsoft Office User</cp:lastModifiedBy>
  <cp:revision>2</cp:revision>
  <dcterms:modified xsi:type="dcterms:W3CDTF">2021-06-11T03:05:30Z</dcterms:modified>
</cp:coreProperties>
</file>