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M62z01FyUHmTda1W6OmgUimOA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nstanza Lozan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67"/>
  </p:normalViewPr>
  <p:slideViewPr>
    <p:cSldViewPr snapToGrid="0">
      <p:cViewPr varScale="1">
        <p:scale>
          <a:sx n="112" d="100"/>
          <a:sy n="112" d="100"/>
        </p:scale>
        <p:origin x="13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7-06T16:27:25.363" idx="1">
    <p:pos x="6000" y="0"/>
    <p:text>letras cortadas del logo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J81C_ak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2.0/?ref=ccsearch&amp;atype=rich" TargetMode="External"/><Relationship Id="rId5" Type="http://schemas.openxmlformats.org/officeDocument/2006/relationships/hyperlink" Target="https://www.flickr.com/photos/29661223@N00" TargetMode="External"/><Relationship Id="rId4" Type="http://schemas.openxmlformats.org/officeDocument/2006/relationships/hyperlink" Target="https://www.flickr.com/photos/29661223@N00/34970543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2.0/?ref=ccsearch&amp;atype=rich" TargetMode="External"/><Relationship Id="rId5" Type="http://schemas.openxmlformats.org/officeDocument/2006/relationships/hyperlink" Target="https://www.flickr.com/photos/7342416@N06" TargetMode="External"/><Relationship Id="rId4" Type="http://schemas.openxmlformats.org/officeDocument/2006/relationships/hyperlink" Target="https://www.flickr.com/photos/7342416@N06/42045244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2.0/?ref=ccsearch&amp;atype=rich" TargetMode="External"/><Relationship Id="rId5" Type="http://schemas.openxmlformats.org/officeDocument/2006/relationships/hyperlink" Target="https://www.flickr.com/photos/67527401@N05" TargetMode="External"/><Relationship Id="rId4" Type="http://schemas.openxmlformats.org/officeDocument/2006/relationships/hyperlink" Target="https://www.flickr.com/photos/67527401@N05/13784984795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2.0/?ref=ccsearch&amp;atype=rich" TargetMode="External"/><Relationship Id="rId5" Type="http://schemas.openxmlformats.org/officeDocument/2006/relationships/hyperlink" Target="https://www.flickr.com/photos/127929398@N07" TargetMode="External"/><Relationship Id="rId4" Type="http://schemas.openxmlformats.org/officeDocument/2006/relationships/hyperlink" Target="https://www.flickr.com/photos/127929398@N07/1627386203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2.0/?ref=ccsearch&amp;atype=rich" TargetMode="External"/><Relationship Id="rId5" Type="http://schemas.openxmlformats.org/officeDocument/2006/relationships/hyperlink" Target="https://www.flickr.com/photos/40381427@N00" TargetMode="External"/><Relationship Id="rId4" Type="http://schemas.openxmlformats.org/officeDocument/2006/relationships/hyperlink" Target="https://www.flickr.com/photos/40381427@N00/346160304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2.0/?ref=ccsearch&amp;atype=rich" TargetMode="External"/><Relationship Id="rId5" Type="http://schemas.openxmlformats.org/officeDocument/2006/relationships/hyperlink" Target="https://www.flickr.com/photos/24362000@N00" TargetMode="External"/><Relationship Id="rId4" Type="http://schemas.openxmlformats.org/officeDocument/2006/relationships/hyperlink" Target="https://www.flickr.com/photos/24362000@N00/2808364949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9144000" cy="5168269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720" y="1073153"/>
            <a:ext cx="2581802" cy="359050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2944511" y="1129881"/>
            <a:ext cx="54748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" sz="8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Amo mi País</a:t>
            </a:r>
            <a:endParaRPr sz="8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220101" y="2193580"/>
            <a:ext cx="2212149" cy="519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Tema Amor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0101" y="2868406"/>
            <a:ext cx="2091429" cy="200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0450" y="-5"/>
            <a:ext cx="2581801" cy="50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>
            <a:spLocks noGrp="1"/>
          </p:cNvSpPr>
          <p:nvPr>
            <p:ph type="body" idx="1"/>
          </p:nvPr>
        </p:nvSpPr>
        <p:spPr>
          <a:xfrm>
            <a:off x="395550" y="2424375"/>
            <a:ext cx="3042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rPr lang="en"/>
              <a:t>Desierto florido</a:t>
            </a:r>
            <a:endParaRPr/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</a:blip>
          <a:srcRect l="18367" b="6480"/>
          <a:stretch/>
        </p:blipFill>
        <p:spPr>
          <a:xfrm>
            <a:off x="5396225" y="1035675"/>
            <a:ext cx="3663900" cy="31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0"/>
          <p:cNvPicPr preferRelativeResize="0"/>
          <p:nvPr/>
        </p:nvPicPr>
        <p:blipFill rotWithShape="1">
          <a:blip r:embed="rId4">
            <a:alphaModFix/>
          </a:blip>
          <a:srcRect b="12770"/>
          <a:stretch/>
        </p:blipFill>
        <p:spPr>
          <a:xfrm>
            <a:off x="75975" y="1017725"/>
            <a:ext cx="2719625" cy="31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/>
          <p:cNvPicPr preferRelativeResize="0"/>
          <p:nvPr/>
        </p:nvPicPr>
        <p:blipFill rotWithShape="1">
          <a:blip r:embed="rId5">
            <a:alphaModFix/>
          </a:blip>
          <a:srcRect b="14332"/>
          <a:stretch/>
        </p:blipFill>
        <p:spPr>
          <a:xfrm>
            <a:off x="2866225" y="1017725"/>
            <a:ext cx="2459375" cy="31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/>
          <p:nvPr/>
        </p:nvSpPr>
        <p:spPr>
          <a:xfrm>
            <a:off x="2362217" y="8292"/>
            <a:ext cx="4064462" cy="645063"/>
          </a:xfrm>
          <a:prstGeom prst="rect">
            <a:avLst/>
          </a:prstGeom>
          <a:solidFill>
            <a:srgbClr val="548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2517994" y="48906"/>
            <a:ext cx="3908685" cy="58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Nuestra Flora y Fauna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0"/>
          <p:cNvSpPr/>
          <p:nvPr/>
        </p:nvSpPr>
        <p:spPr>
          <a:xfrm>
            <a:off x="75975" y="4203670"/>
            <a:ext cx="10647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Copihue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0"/>
          <p:cNvSpPr/>
          <p:nvPr/>
        </p:nvSpPr>
        <p:spPr>
          <a:xfrm>
            <a:off x="2795600" y="4203675"/>
            <a:ext cx="144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Araucaria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"/>
          <p:cNvSpPr/>
          <p:nvPr/>
        </p:nvSpPr>
        <p:spPr>
          <a:xfrm>
            <a:off x="5291096" y="4177809"/>
            <a:ext cx="18934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Desierto Florido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/>
          <p:nvPr/>
        </p:nvSpPr>
        <p:spPr>
          <a:xfrm>
            <a:off x="2362217" y="8292"/>
            <a:ext cx="4064462" cy="645063"/>
          </a:xfrm>
          <a:prstGeom prst="rect">
            <a:avLst/>
          </a:prstGeom>
          <a:solidFill>
            <a:srgbClr val="548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 txBox="1"/>
          <p:nvPr/>
        </p:nvSpPr>
        <p:spPr>
          <a:xfrm>
            <a:off x="2517994" y="48906"/>
            <a:ext cx="3908685" cy="58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Nuestra Flora y Fauna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602908" y="3847843"/>
            <a:ext cx="10230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Huemul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3728880" y="3879741"/>
            <a:ext cx="9637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Cóndor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1"/>
          <p:cNvSpPr/>
          <p:nvPr/>
        </p:nvSpPr>
        <p:spPr>
          <a:xfrm>
            <a:off x="7006927" y="3879750"/>
            <a:ext cx="96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Puma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31575"/>
            <a:ext cx="3244164" cy="27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836" y="1131575"/>
            <a:ext cx="3244164" cy="27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49918" y="1131575"/>
            <a:ext cx="3244164" cy="2716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"/>
          <p:cNvSpPr/>
          <p:nvPr/>
        </p:nvSpPr>
        <p:spPr>
          <a:xfrm>
            <a:off x="2362217" y="8292"/>
            <a:ext cx="4064462" cy="645063"/>
          </a:xfrm>
          <a:prstGeom prst="rect">
            <a:avLst/>
          </a:prstGeom>
          <a:solidFill>
            <a:srgbClr val="548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2"/>
          <p:cNvSpPr txBox="1"/>
          <p:nvPr/>
        </p:nvSpPr>
        <p:spPr>
          <a:xfrm>
            <a:off x="2517994" y="48906"/>
            <a:ext cx="3908685" cy="58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Nuestra Flora y Fauna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676851" y="4345225"/>
            <a:ext cx="142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Pingüinos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2"/>
          <p:cNvSpPr/>
          <p:nvPr/>
        </p:nvSpPr>
        <p:spPr>
          <a:xfrm>
            <a:off x="3792183" y="4313317"/>
            <a:ext cx="6944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Aves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2"/>
          <p:cNvSpPr/>
          <p:nvPr/>
        </p:nvSpPr>
        <p:spPr>
          <a:xfrm>
            <a:off x="7147848" y="4304700"/>
            <a:ext cx="142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Guanacos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2938" y="985002"/>
            <a:ext cx="3311062" cy="331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85002"/>
            <a:ext cx="3311062" cy="331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5617" y="993628"/>
            <a:ext cx="3311062" cy="331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2568" y="178329"/>
            <a:ext cx="6273209" cy="471352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/>
          <p:cNvSpPr txBox="1">
            <a:spLocks noGrp="1"/>
          </p:cNvSpPr>
          <p:nvPr>
            <p:ph type="body" idx="1"/>
          </p:nvPr>
        </p:nvSpPr>
        <p:spPr>
          <a:xfrm>
            <a:off x="311699" y="1203272"/>
            <a:ext cx="2118000" cy="3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55"/>
              </a:buClr>
              <a:buSzPts val="1800"/>
              <a:buNone/>
            </a:pPr>
            <a:r>
              <a:rPr lang="en" sz="2000">
                <a:solidFill>
                  <a:srgbClr val="323255"/>
                </a:solidFill>
                <a:latin typeface="Calibri"/>
                <a:ea typeface="Calibri"/>
                <a:cs typeface="Calibri"/>
                <a:sym typeface="Calibri"/>
              </a:rPr>
              <a:t>Construido a fines del siglo XIX, </a:t>
            </a:r>
            <a:r>
              <a:rPr lang="en" sz="2000" b="1">
                <a:solidFill>
                  <a:srgbClr val="323255"/>
                </a:solidFill>
              </a:rPr>
              <a:t>Valparaíso </a:t>
            </a:r>
            <a:r>
              <a:rPr lang="en" sz="2000">
                <a:solidFill>
                  <a:srgbClr val="323255"/>
                </a:solidFill>
                <a:latin typeface="Calibri"/>
                <a:ea typeface="Calibri"/>
                <a:cs typeface="Calibri"/>
                <a:sym typeface="Calibri"/>
              </a:rPr>
              <a:t>constituye un ejemplo del desarrollo urbano y arquitectónico de América Latina. </a:t>
            </a:r>
            <a:endParaRPr sz="2000">
              <a:solidFill>
                <a:srgbClr val="32325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323255"/>
              </a:buClr>
              <a:buSzPts val="1800"/>
              <a:buNone/>
            </a:pPr>
            <a:r>
              <a:rPr lang="en" sz="2000">
                <a:solidFill>
                  <a:srgbClr val="323255"/>
                </a:solidFill>
                <a:latin typeface="Calibri"/>
                <a:ea typeface="Calibri"/>
                <a:cs typeface="Calibri"/>
                <a:sym typeface="Calibri"/>
              </a:rPr>
              <a:t>2003 se declara patrimonio de la humanidad por la Unesco. </a:t>
            </a:r>
            <a:endParaRPr sz="2000">
              <a:solidFill>
                <a:srgbClr val="3232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311699" y="327185"/>
            <a:ext cx="3217653" cy="645063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"/>
          <p:cNvSpPr txBox="1"/>
          <p:nvPr/>
        </p:nvSpPr>
        <p:spPr>
          <a:xfrm>
            <a:off x="479078" y="378956"/>
            <a:ext cx="2882894" cy="5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Sitios Históricos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4374" y="208834"/>
            <a:ext cx="5916791" cy="443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4"/>
          <p:cNvSpPr txBox="1">
            <a:spLocks noGrp="1"/>
          </p:cNvSpPr>
          <p:nvPr>
            <p:ph type="body" idx="1"/>
          </p:nvPr>
        </p:nvSpPr>
        <p:spPr>
          <a:xfrm>
            <a:off x="311701" y="1116420"/>
            <a:ext cx="2495294" cy="345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55"/>
              </a:buClr>
              <a:buSzPts val="1800"/>
              <a:buNone/>
            </a:pPr>
            <a:r>
              <a:rPr lang="en" sz="1900" b="1">
                <a:solidFill>
                  <a:srgbClr val="323255"/>
                </a:solidFill>
              </a:rPr>
              <a:t>Iglesia de la Isla de Chiloé</a:t>
            </a:r>
            <a:r>
              <a:rPr lang="en" sz="1900">
                <a:solidFill>
                  <a:srgbClr val="323255"/>
                </a:solidFill>
              </a:rPr>
              <a:t>. Esta isla tiene varias iglesias construidas en madera. Las más antiguas construidas a mediados del siglo XVIII</a:t>
            </a:r>
            <a:endParaRPr sz="1900">
              <a:solidFill>
                <a:srgbClr val="32325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323255"/>
              </a:buClr>
              <a:buSzPts val="1800"/>
              <a:buNone/>
            </a:pPr>
            <a:r>
              <a:rPr lang="en" sz="1900">
                <a:solidFill>
                  <a:srgbClr val="323255"/>
                </a:solidFill>
              </a:rPr>
              <a:t>Es declarada patrimonio de la Humanidad por la Unesco el año 2000.</a:t>
            </a:r>
            <a:endParaRPr sz="1900">
              <a:solidFill>
                <a:srgbClr val="323255"/>
              </a:solidFill>
            </a:endParaRPr>
          </a:p>
        </p:txBody>
      </p:sp>
      <p:sp>
        <p:nvSpPr>
          <p:cNvPr id="221" name="Google Shape;221;p14"/>
          <p:cNvSpPr/>
          <p:nvPr/>
        </p:nvSpPr>
        <p:spPr>
          <a:xfrm>
            <a:off x="311699" y="327185"/>
            <a:ext cx="3217653" cy="645063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4"/>
          <p:cNvSpPr txBox="1"/>
          <p:nvPr/>
        </p:nvSpPr>
        <p:spPr>
          <a:xfrm>
            <a:off x="479078" y="378956"/>
            <a:ext cx="2882894" cy="5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Sitios Históricos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4"/>
          <p:cNvSpPr/>
          <p:nvPr/>
        </p:nvSpPr>
        <p:spPr>
          <a:xfrm>
            <a:off x="2974375" y="4698198"/>
            <a:ext cx="384049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"Iglesia de Achao"</a:t>
            </a:r>
            <a:r>
              <a:rPr lang="en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" sz="10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julio martinich</a:t>
            </a:r>
            <a:r>
              <a:rPr lang="en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licensed under </a:t>
            </a:r>
            <a:r>
              <a:rPr lang="en" sz="10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2.0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n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 txBox="1">
            <a:spLocks noGrp="1"/>
          </p:cNvSpPr>
          <p:nvPr>
            <p:ph type="body" idx="1"/>
          </p:nvPr>
        </p:nvSpPr>
        <p:spPr>
          <a:xfrm>
            <a:off x="311699" y="1136248"/>
            <a:ext cx="2742051" cy="334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55"/>
              </a:buClr>
              <a:buSzPts val="1800"/>
              <a:buNone/>
            </a:pPr>
            <a:r>
              <a:rPr lang="en" sz="1900">
                <a:solidFill>
                  <a:srgbClr val="323255"/>
                </a:solidFill>
                <a:latin typeface="Calibri"/>
                <a:ea typeface="Calibri"/>
                <a:cs typeface="Calibri"/>
                <a:sym typeface="Calibri"/>
              </a:rPr>
              <a:t>En la cordillera de los Andes, 60km al este de Rancagua, se ubica la ciudad de </a:t>
            </a:r>
            <a:r>
              <a:rPr lang="en" sz="1900" b="1">
                <a:solidFill>
                  <a:srgbClr val="323255"/>
                </a:solidFill>
              </a:rPr>
              <a:t>Sewell</a:t>
            </a:r>
            <a:r>
              <a:rPr lang="en" sz="1900">
                <a:solidFill>
                  <a:srgbClr val="323255"/>
                </a:solidFill>
                <a:latin typeface="Calibri"/>
                <a:ea typeface="Calibri"/>
                <a:cs typeface="Calibri"/>
                <a:sym typeface="Calibri"/>
              </a:rPr>
              <a:t>, creada en 1905, con el objetivo de trabajar en la extracción del cobre en Chile.  </a:t>
            </a:r>
            <a:endParaRPr sz="1900">
              <a:solidFill>
                <a:srgbClr val="32325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255"/>
              </a:buClr>
              <a:buSzPts val="1800"/>
              <a:buNone/>
            </a:pPr>
            <a:r>
              <a:rPr lang="en" sz="1900">
                <a:solidFill>
                  <a:srgbClr val="323255"/>
                </a:solidFill>
                <a:latin typeface="Calibri"/>
                <a:ea typeface="Calibri"/>
                <a:cs typeface="Calibri"/>
                <a:sym typeface="Calibri"/>
              </a:rPr>
              <a:t>Codelco inició un proceso de preservación y restauración de esta zona. Se declara Sitio del Patrimonio Mundial de la Unesco en 2006.</a:t>
            </a:r>
            <a:endParaRPr sz="1900">
              <a:solidFill>
                <a:srgbClr val="32325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323255"/>
              </a:solidFill>
              <a:highlight>
                <a:srgbClr val="FAFAFA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5" descr="Sewe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3751" y="491185"/>
            <a:ext cx="5704119" cy="427809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 txBox="1"/>
          <p:nvPr/>
        </p:nvSpPr>
        <p:spPr>
          <a:xfrm>
            <a:off x="2938207" y="4803193"/>
            <a:ext cx="2651711" cy="252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"Sewell"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</a:t>
            </a:r>
            <a:r>
              <a:rPr lang="en" sz="8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fG!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8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2.0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5"/>
          <p:cNvSpPr/>
          <p:nvPr/>
        </p:nvSpPr>
        <p:spPr>
          <a:xfrm>
            <a:off x="311699" y="327185"/>
            <a:ext cx="3217653" cy="645063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5"/>
          <p:cNvSpPr txBox="1"/>
          <p:nvPr/>
        </p:nvSpPr>
        <p:spPr>
          <a:xfrm>
            <a:off x="479078" y="378956"/>
            <a:ext cx="2882894" cy="5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Sitios Históricos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311700" y="1259456"/>
            <a:ext cx="2120949" cy="36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55"/>
              </a:buClr>
              <a:buSzPts val="1800"/>
              <a:buNone/>
            </a:pPr>
            <a:r>
              <a:rPr lang="en" sz="1900">
                <a:solidFill>
                  <a:srgbClr val="323255"/>
                </a:solidFill>
              </a:rPr>
              <a:t>Rapa Nui es el nombre indí­gena de la </a:t>
            </a:r>
            <a:r>
              <a:rPr lang="en" sz="1900" b="1">
                <a:solidFill>
                  <a:srgbClr val="323255"/>
                </a:solidFill>
              </a:rPr>
              <a:t>Isla de Pascua</a:t>
            </a:r>
            <a:r>
              <a:rPr lang="en" sz="1900">
                <a:solidFill>
                  <a:srgbClr val="323255"/>
                </a:solidFill>
              </a:rPr>
              <a:t>. Muestra un fenómeno cultural único en el mundo entero. </a:t>
            </a:r>
            <a:endParaRPr sz="1900">
              <a:solidFill>
                <a:srgbClr val="32325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255"/>
              </a:buClr>
              <a:buSzPts val="1800"/>
              <a:buNone/>
            </a:pPr>
            <a:r>
              <a:rPr lang="en" sz="1900">
                <a:solidFill>
                  <a:srgbClr val="323255"/>
                </a:solidFill>
              </a:rPr>
              <a:t>La imagen muestra “moais”, personajes gigantes de piedra.</a:t>
            </a:r>
            <a:r>
              <a:rPr lang="en" sz="1800">
                <a:solidFill>
                  <a:srgbClr val="323255"/>
                </a:solidFill>
              </a:rPr>
              <a:t> </a:t>
            </a:r>
            <a:endParaRPr sz="1800">
              <a:solidFill>
                <a:srgbClr val="32325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323255"/>
              </a:solidFill>
              <a:highlight>
                <a:srgbClr val="FAFAFA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323255"/>
              </a:solidFill>
              <a:highlight>
                <a:srgbClr val="FAFAFA"/>
              </a:highlight>
            </a:endParaRPr>
          </a:p>
        </p:txBody>
      </p:sp>
      <p:pic>
        <p:nvPicPr>
          <p:cNvPr id="238" name="Google Shape;238;p16" descr="Tongarik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8310" y="649716"/>
            <a:ext cx="6116579" cy="386796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/>
          <p:nvPr/>
        </p:nvSpPr>
        <p:spPr>
          <a:xfrm>
            <a:off x="2587925" y="4556042"/>
            <a:ext cx="50388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"Tongariki"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</a:t>
            </a:r>
            <a:r>
              <a:rPr lang="en" sz="8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Alanbritom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8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6"/>
          <p:cNvSpPr/>
          <p:nvPr/>
        </p:nvSpPr>
        <p:spPr>
          <a:xfrm>
            <a:off x="311699" y="327185"/>
            <a:ext cx="3217653" cy="645063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6"/>
          <p:cNvSpPr txBox="1"/>
          <p:nvPr/>
        </p:nvSpPr>
        <p:spPr>
          <a:xfrm>
            <a:off x="479078" y="378956"/>
            <a:ext cx="2882894" cy="5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Sitios Históricos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/>
          <p:nvPr/>
        </p:nvSpPr>
        <p:spPr>
          <a:xfrm>
            <a:off x="0" y="-60384"/>
            <a:ext cx="9143999" cy="5203884"/>
          </a:xfrm>
          <a:prstGeom prst="rect">
            <a:avLst/>
          </a:prstGeom>
          <a:solidFill>
            <a:srgbClr val="548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7"/>
          <p:cNvSpPr txBox="1">
            <a:spLocks noGrp="1"/>
          </p:cNvSpPr>
          <p:nvPr>
            <p:ph type="body" idx="1"/>
          </p:nvPr>
        </p:nvSpPr>
        <p:spPr>
          <a:xfrm>
            <a:off x="449723" y="1297849"/>
            <a:ext cx="8520600" cy="3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2000">
                <a:solidFill>
                  <a:schemeClr val="lt1"/>
                </a:solidFill>
              </a:rPr>
              <a:t>Al igual como en nuestra familia, y en nuestro colegio, hay personas que nos cuidan y que se encargan que tengamos lo que necesitamos y podamos estar bien, en el país también hay personas que trabajan para que todos los ciudadanos puedan vivir bien. Ellos son el o la presidente, los senadores y diputados, y los alcaldes y consejales.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2000">
                <a:solidFill>
                  <a:schemeClr val="lt1"/>
                </a:solidFill>
              </a:rPr>
              <a:t>Chile es un país democrático, esto significa, que somos los ciudadanos los que elegimos a nuestras autoridades, en las instancias de votación. Por esto debemos ser muy responsables y cuando tengamos 18 años siempre votar, conociendo que nos propone cada candidato.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48" name="Google Shape;248;p17"/>
          <p:cNvSpPr txBox="1"/>
          <p:nvPr/>
        </p:nvSpPr>
        <p:spPr>
          <a:xfrm>
            <a:off x="2241948" y="364727"/>
            <a:ext cx="4529788" cy="494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ORGANIZACIÓN POLÍTICA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7"/>
          <p:cNvSpPr/>
          <p:nvPr/>
        </p:nvSpPr>
        <p:spPr>
          <a:xfrm>
            <a:off x="146650" y="112143"/>
            <a:ext cx="8823674" cy="4883206"/>
          </a:xfrm>
          <a:prstGeom prst="rect">
            <a:avLst/>
          </a:prstGeom>
          <a:noFill/>
          <a:ln w="38100" cap="flat" cmpd="sng">
            <a:solidFill>
              <a:srgbClr val="F8ED6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435" y="300677"/>
            <a:ext cx="3962429" cy="274068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8"/>
          <p:cNvSpPr/>
          <p:nvPr/>
        </p:nvSpPr>
        <p:spPr>
          <a:xfrm>
            <a:off x="780435" y="230995"/>
            <a:ext cx="1794294" cy="3482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8"/>
          <p:cNvSpPr txBox="1"/>
          <p:nvPr/>
        </p:nvSpPr>
        <p:spPr>
          <a:xfrm>
            <a:off x="780435" y="148988"/>
            <a:ext cx="1420320" cy="37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Presidentes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8192" y="281526"/>
            <a:ext cx="4022948" cy="274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437" y="3026855"/>
            <a:ext cx="5372626" cy="196328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8"/>
          <p:cNvSpPr/>
          <p:nvPr/>
        </p:nvSpPr>
        <p:spPr>
          <a:xfrm>
            <a:off x="4455287" y="282753"/>
            <a:ext cx="2182347" cy="3482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8"/>
          <p:cNvSpPr txBox="1"/>
          <p:nvPr/>
        </p:nvSpPr>
        <p:spPr>
          <a:xfrm>
            <a:off x="4469500" y="219109"/>
            <a:ext cx="2233225" cy="36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Alcaldes y consejales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8"/>
          <p:cNvSpPr/>
          <p:nvPr/>
        </p:nvSpPr>
        <p:spPr>
          <a:xfrm>
            <a:off x="6146065" y="4356339"/>
            <a:ext cx="1384795" cy="6338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8"/>
          <p:cNvSpPr txBox="1"/>
          <p:nvPr/>
        </p:nvSpPr>
        <p:spPr>
          <a:xfrm>
            <a:off x="6146065" y="4295610"/>
            <a:ext cx="1384795" cy="69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Senadores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 Diputados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2346887" y="0"/>
            <a:ext cx="3994031" cy="645063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2346887" y="96335"/>
            <a:ext cx="41630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Comida Típica de Chile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>
            <a:spLocks noGrp="1"/>
          </p:cNvSpPr>
          <p:nvPr>
            <p:ph type="title" idx="4294967295"/>
          </p:nvPr>
        </p:nvSpPr>
        <p:spPr>
          <a:xfrm>
            <a:off x="4428425" y="4252912"/>
            <a:ext cx="27228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Mote con Huesillos							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 descr="Nutricionista entrega recomendaciones para comer sin culpas en las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25" y="881075"/>
            <a:ext cx="4043897" cy="32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 l="9477" r="21440"/>
          <a:stretch/>
        </p:blipFill>
        <p:spPr>
          <a:xfrm>
            <a:off x="4428425" y="867788"/>
            <a:ext cx="4507751" cy="3217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/>
          <p:nvPr/>
        </p:nvSpPr>
        <p:spPr>
          <a:xfrm>
            <a:off x="102151" y="4252912"/>
            <a:ext cx="30292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opaipillas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4658264" y="3863289"/>
            <a:ext cx="1627212" cy="54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Cazuela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43100"/>
            <a:ext cx="4163449" cy="277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8264" y="1043100"/>
            <a:ext cx="4180935" cy="277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152400" y="3880542"/>
            <a:ext cx="2277411" cy="5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Empanadas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2318833" y="7540"/>
            <a:ext cx="3994031" cy="645063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2318833" y="103875"/>
            <a:ext cx="41630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Comida Típica de Chile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>
            <a:spLocks noGrp="1"/>
          </p:cNvSpPr>
          <p:nvPr>
            <p:ph type="body" idx="1"/>
          </p:nvPr>
        </p:nvSpPr>
        <p:spPr>
          <a:xfrm>
            <a:off x="4486885" y="3818821"/>
            <a:ext cx="2914579" cy="64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400" b="1"/>
              <a:t>Desierto de Atacama</a:t>
            </a:r>
            <a:endParaRPr sz="2400" b="1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2400" b="1"/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 l="4742" r="4742"/>
          <a:stretch/>
        </p:blipFill>
        <p:spPr>
          <a:xfrm>
            <a:off x="4554747" y="1173874"/>
            <a:ext cx="4362977" cy="282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825" y="1173875"/>
            <a:ext cx="4340060" cy="282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/>
          <p:nvPr/>
        </p:nvSpPr>
        <p:spPr>
          <a:xfrm>
            <a:off x="2646889" y="11502"/>
            <a:ext cx="3467700" cy="645000"/>
          </a:xfrm>
          <a:prstGeom prst="rect">
            <a:avLst/>
          </a:prstGeom>
          <a:solidFill>
            <a:srgbClr val="548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2819925" y="-6825"/>
            <a:ext cx="32226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Lugares Naturales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146825" y="3998191"/>
            <a:ext cx="38779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Cordillera de los Andes	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>
            <a:spLocks noGrp="1"/>
          </p:cNvSpPr>
          <p:nvPr>
            <p:ph type="title"/>
          </p:nvPr>
        </p:nvSpPr>
        <p:spPr>
          <a:xfrm>
            <a:off x="2972412" y="4154523"/>
            <a:ext cx="30267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La costa Chilena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 descr="three empty beach loungers with umbrellas overlooking the beach under blue sky"/>
          <p:cNvPicPr preferRelativeResize="0"/>
          <p:nvPr/>
        </p:nvPicPr>
        <p:blipFill rotWithShape="1">
          <a:blip r:embed="rId3">
            <a:alphaModFix/>
          </a:blip>
          <a:srcRect l="14122" t="7018" r="22174" b="-7018"/>
          <a:stretch/>
        </p:blipFill>
        <p:spPr>
          <a:xfrm>
            <a:off x="4632675" y="1139800"/>
            <a:ext cx="4382025" cy="31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50" y="1139800"/>
            <a:ext cx="4382024" cy="29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/>
          <p:nvPr/>
        </p:nvSpPr>
        <p:spPr>
          <a:xfrm>
            <a:off x="2646889" y="20128"/>
            <a:ext cx="3467700" cy="645000"/>
          </a:xfrm>
          <a:prstGeom prst="rect">
            <a:avLst/>
          </a:prstGeom>
          <a:solidFill>
            <a:srgbClr val="548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2819926" y="1801"/>
            <a:ext cx="34677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Lugares Naturales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152400" y="4187878"/>
            <a:ext cx="1846873" cy="52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Antártica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 txBox="1">
            <a:spLocks noGrp="1"/>
          </p:cNvSpPr>
          <p:nvPr>
            <p:ph type="title" idx="4294967295"/>
          </p:nvPr>
        </p:nvSpPr>
        <p:spPr>
          <a:xfrm>
            <a:off x="4477114" y="4187877"/>
            <a:ext cx="2878962" cy="52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Isla de Pascua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32388"/>
            <a:ext cx="4290204" cy="29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132388"/>
            <a:ext cx="4419600" cy="29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/>
          <p:nvPr/>
        </p:nvSpPr>
        <p:spPr>
          <a:xfrm>
            <a:off x="2612383" y="0"/>
            <a:ext cx="3467819" cy="645063"/>
          </a:xfrm>
          <a:prstGeom prst="rect">
            <a:avLst/>
          </a:prstGeom>
          <a:solidFill>
            <a:srgbClr val="548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 txBox="1"/>
          <p:nvPr/>
        </p:nvSpPr>
        <p:spPr>
          <a:xfrm>
            <a:off x="2768160" y="57867"/>
            <a:ext cx="3227199" cy="58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Lugares Naturales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421274" y="1656273"/>
            <a:ext cx="4450081" cy="201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</a:rPr>
              <a:t>Los </a:t>
            </a:r>
            <a:r>
              <a:rPr lang="en" sz="2400" b="1">
                <a:solidFill>
                  <a:schemeClr val="dk1"/>
                </a:solidFill>
              </a:rPr>
              <a:t>bailes típicos de Chile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</a:rPr>
              <a:t> son expresiones folclóricas. Se fueron gestando durante el proceso de formación de la nación chilena. Las danzas y bailes típicos chilenos están agrupados por zonas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5498" y="169129"/>
            <a:ext cx="3692106" cy="485329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/>
        </p:nvSpPr>
        <p:spPr>
          <a:xfrm>
            <a:off x="3683479" y="4321834"/>
            <a:ext cx="1428502" cy="90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"Campeonato Comunal de Cueca Adulto"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Municipalidad Nueva Imperial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is licensed under 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BY-NC-SA 2.0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421273" y="783815"/>
            <a:ext cx="4961609" cy="599804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499412" y="783150"/>
            <a:ext cx="4038082" cy="46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Tradiciones Chilenas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 descr="Cuasimodo en Novicia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9541" y="911332"/>
            <a:ext cx="4822725" cy="323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/>
          <p:nvPr/>
        </p:nvSpPr>
        <p:spPr>
          <a:xfrm>
            <a:off x="421273" y="783815"/>
            <a:ext cx="4217929" cy="599804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529483" y="799879"/>
            <a:ext cx="4001508" cy="44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Fiesta del Cuasimodo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 txBox="1">
            <a:spLocks noGrp="1"/>
          </p:cNvSpPr>
          <p:nvPr>
            <p:ph type="body" idx="1"/>
          </p:nvPr>
        </p:nvSpPr>
        <p:spPr>
          <a:xfrm>
            <a:off x="421273" y="1604514"/>
            <a:ext cx="3636124" cy="261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222222"/>
              </a:buClr>
              <a:buSzPts val="1800"/>
              <a:buNone/>
            </a:pPr>
            <a:r>
              <a:rPr lang="en" sz="2000">
                <a:solidFill>
                  <a:srgbClr val="222222"/>
                </a:solidFill>
                <a:highlight>
                  <a:srgbClr val="FFFFFF"/>
                </a:highlight>
              </a:rPr>
              <a:t>La 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</a:rPr>
              <a:t>fiesta</a:t>
            </a:r>
            <a:r>
              <a:rPr lang="en" sz="2000">
                <a:solidFill>
                  <a:srgbClr val="222222"/>
                </a:solidFill>
                <a:highlight>
                  <a:srgbClr val="FFFFFF"/>
                </a:highlight>
              </a:rPr>
              <a:t> de 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</a:rPr>
              <a:t>Cuasimodo</a:t>
            </a:r>
            <a:r>
              <a:rPr lang="en" sz="2000">
                <a:solidFill>
                  <a:srgbClr val="222222"/>
                </a:solidFill>
                <a:highlight>
                  <a:srgbClr val="FFFFFF"/>
                </a:highlight>
              </a:rPr>
              <a:t> es una expresión de la religiosidad popular de 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</a:rPr>
              <a:t>Chile</a:t>
            </a:r>
            <a:r>
              <a:rPr lang="en" sz="2000">
                <a:solidFill>
                  <a:srgbClr val="222222"/>
                </a:solidFill>
                <a:highlight>
                  <a:srgbClr val="FFFFFF"/>
                </a:highlight>
              </a:rPr>
              <a:t> Central que data del siglo XIX y que se celebra en Semana Santa. Consiste en una comitiva que acompaña a un sacerdote para entregar la comunión a los enfermos en sus domicilios.</a:t>
            </a:r>
            <a:endParaRPr sz="2000"/>
          </a:p>
        </p:txBody>
      </p:sp>
      <p:sp>
        <p:nvSpPr>
          <p:cNvPr id="160" name="Google Shape;160;p8"/>
          <p:cNvSpPr txBox="1"/>
          <p:nvPr/>
        </p:nvSpPr>
        <p:spPr>
          <a:xfrm>
            <a:off x="4057398" y="4142431"/>
            <a:ext cx="46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"Cuasimodo en Noviciado"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</a:t>
            </a:r>
            <a:r>
              <a:rPr lang="en" sz="8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leus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8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BY-NC-SA 2.0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body" idx="1"/>
          </p:nvPr>
        </p:nvSpPr>
        <p:spPr>
          <a:xfrm>
            <a:off x="337580" y="1475525"/>
            <a:ext cx="3228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La tradición que da </a:t>
            </a:r>
            <a:r>
              <a:rPr lang="en" sz="1800" b="1">
                <a:solidFill>
                  <a:srgbClr val="222222"/>
                </a:solidFill>
              </a:rPr>
              <a:t>origen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 a La </a:t>
            </a:r>
            <a:r>
              <a:rPr lang="en" sz="1800" b="1">
                <a:solidFill>
                  <a:srgbClr val="222222"/>
                </a:solidFill>
              </a:rPr>
              <a:t>Tirana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 se remonta a 1535, en los albores de la conquista de Chile. Entre bailes y cantos conmemoran a la Virgen del Carmen en La Tirana.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800"/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Actualmente se celebra cada 16 de julio, en el pueblo de La Tirana, en la Región de Tarapacá. 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2100" y="483079"/>
            <a:ext cx="5299500" cy="391697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4841850" y="4400050"/>
            <a:ext cx="310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"La Tirana"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Sr. Pacman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2.0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421274" y="783815"/>
            <a:ext cx="3624516" cy="599804"/>
          </a:xfrm>
          <a:prstGeom prst="rect">
            <a:avLst/>
          </a:prstGeom>
          <a:solidFill>
            <a:srgbClr val="E835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529483" y="799879"/>
            <a:ext cx="3386909" cy="51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Fiesta de la Tirana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Microsoft Macintosh PowerPoint</Application>
  <PresentationFormat>Presentación en pantalla (16:9)</PresentationFormat>
  <Paragraphs>62</Paragraphs>
  <Slides>18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Presentación de PowerPoint</vt:lpstr>
      <vt:lpstr>Comida Típica de Chile</vt:lpstr>
      <vt:lpstr>Cazuela</vt:lpstr>
      <vt:lpstr>Presentación de PowerPoint</vt:lpstr>
      <vt:lpstr>La costa Chilena</vt:lpstr>
      <vt:lpstr>Antártica</vt:lpstr>
      <vt:lpstr>Presentación de PowerPoint</vt:lpstr>
      <vt:lpstr>Fiesta del Cuasimodo</vt:lpstr>
      <vt:lpstr>Fiesta de la Tirana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The Cow Ant</cp:lastModifiedBy>
  <cp:revision>1</cp:revision>
  <dcterms:modified xsi:type="dcterms:W3CDTF">2021-06-04T11:41:47Z</dcterms:modified>
</cp:coreProperties>
</file>