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gRMx+trNjrEz6K5ffNFcQWeDUZL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nstanza Lozano" initials="" lastIdx="1" clrIdx="0"/>
  <p:cmAuthor id="1" name="Tere Janssens" initials="" lastIdx="1" clrIdx="1"/>
  <p:cmAuthor id="2" name="Daniel Halper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D3AE3B9-7D61-41D0-815A-70CAAD4B2577}">
  <a:tblStyle styleId="{AD3AE3B9-7D61-41D0-815A-70CAAD4B2577}"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06766E90-76D9-4F48-A53F-6851E9F902AF}" styleName="Table_1">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8"/>
    <p:restoredTop sz="94682"/>
  </p:normalViewPr>
  <p:slideViewPr>
    <p:cSldViewPr snapToGrid="0">
      <p:cViewPr varScale="1">
        <p:scale>
          <a:sx n="159" d="100"/>
          <a:sy n="159" d="100"/>
        </p:scale>
        <p:origin x="176"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28"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7-06T16:08:26.377" idx="1">
    <p:pos x="6000" y="0"/>
    <p:text>acá tb veo cortadas las letras del logo</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JvgOXfs"/>
      </p:ext>
    </p:extLst>
  </p:cm>
  <p:cm authorId="1" dt="2020-08-26T16:45:18.601" idx="1">
    <p:pos x="6000" y="100"/>
    <p:text>sera posible sacarle ese cintillo de gato..no queda claro si esta disfrazada</p:text>
    <p:extLst>
      <p:ext uri="{C676402C-5697-4E1C-873F-D02D1690AC5C}">
        <p15:threadingInfo xmlns:p15="http://schemas.microsoft.com/office/powerpoint/2012/main" timeZoneBias="0"/>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GzT7F70"/>
      </p:ext>
    </p:extLst>
  </p:cm>
  <p:cm authorId="2" dt="2020-08-26T16:45:18.601" idx="1">
    <p:pos x="6000" y="100"/>
    <p:text>si</p:text>
    <p:extLst>
      <p:ext uri="{C676402C-5697-4E1C-873F-D02D1690AC5C}">
        <p15:threadingInfo xmlns:p15="http://schemas.microsoft.com/office/powerpoint/2012/main" timeZoneBias="0">
          <p15:parentCm authorId="1" idx="1"/>
        </p15:threadingInfo>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commentPostId="AAAAMSQx6o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7" name="Google Shape;167;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1" name="Google Shape;181;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9" name="Google Shape;189;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6" name="Google Shape;196;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3" name="Google Shape;203;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0" name="Google Shape;210;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3" name="Google Shape;10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2" name="Google Shape;12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1" name="Google Shape;14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8" name="Google Shape;14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0" name="Google Shape;160;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7"/>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7"/>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17"/>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7"/>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7"/>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6"/>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6"/>
          <p:cNvSpPr>
            <a:spLocks noGrp="1"/>
          </p:cNvSpPr>
          <p:nvPr>
            <p:ph type="pic" idx="2"/>
          </p:nvPr>
        </p:nvSpPr>
        <p:spPr>
          <a:xfrm>
            <a:off x="3887391" y="740569"/>
            <a:ext cx="4629150" cy="3655219"/>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8" name="Google Shape;68;p26"/>
          <p:cNvSpPr txBox="1">
            <a:spLocks noGrp="1"/>
          </p:cNvSpPr>
          <p:nvPr>
            <p:ph type="body" idx="1"/>
          </p:nvPr>
        </p:nvSpPr>
        <p:spPr>
          <a:xfrm>
            <a:off x="629841" y="1543050"/>
            <a:ext cx="2949178" cy="28586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26"/>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6"/>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6"/>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7"/>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7"/>
          <p:cNvSpPr txBox="1">
            <a:spLocks noGrp="1"/>
          </p:cNvSpPr>
          <p:nvPr>
            <p:ph type="body" idx="1"/>
          </p:nvPr>
        </p:nvSpPr>
        <p:spPr>
          <a:xfrm rot="5400000">
            <a:off x="2940248" y="-942379"/>
            <a:ext cx="3263504"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27"/>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7"/>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7"/>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8"/>
          <p:cNvSpPr txBox="1">
            <a:spLocks noGrp="1"/>
          </p:cNvSpPr>
          <p:nvPr>
            <p:ph type="title"/>
          </p:nvPr>
        </p:nvSpPr>
        <p:spPr>
          <a:xfrm rot="5400000">
            <a:off x="5350073" y="1467446"/>
            <a:ext cx="4358879"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8"/>
          <p:cNvSpPr txBox="1">
            <a:spLocks noGrp="1"/>
          </p:cNvSpPr>
          <p:nvPr>
            <p:ph type="body" idx="1"/>
          </p:nvPr>
        </p:nvSpPr>
        <p:spPr>
          <a:xfrm rot="5400000">
            <a:off x="1349573" y="-447079"/>
            <a:ext cx="4358879"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28"/>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8"/>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8"/>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90000"/>
              </a:lnSpc>
              <a:spcBef>
                <a:spcPts val="0"/>
              </a:spcBef>
              <a:spcAft>
                <a:spcPts val="0"/>
              </a:spcAft>
              <a:buClr>
                <a:schemeClr val="dk1"/>
              </a:buClr>
              <a:buSzPts val="2800"/>
              <a:buFont typeface="Calibri"/>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90000"/>
              </a:lnSpc>
              <a:spcBef>
                <a:spcPts val="0"/>
              </a:spcBef>
              <a:spcAft>
                <a:spcPts val="0"/>
              </a:spcAft>
              <a:buClr>
                <a:schemeClr val="dk1"/>
              </a:buClr>
              <a:buSzPts val="1800"/>
              <a:buChar char="●"/>
              <a:defRPr/>
            </a:lvl1pPr>
            <a:lvl2pPr marL="914400" lvl="1" indent="-317500" algn="l">
              <a:lnSpc>
                <a:spcPct val="90000"/>
              </a:lnSpc>
              <a:spcBef>
                <a:spcPts val="1600"/>
              </a:spcBef>
              <a:spcAft>
                <a:spcPts val="0"/>
              </a:spcAft>
              <a:buClr>
                <a:schemeClr val="dk1"/>
              </a:buClr>
              <a:buSzPts val="1400"/>
              <a:buChar char="○"/>
              <a:defRPr/>
            </a:lvl2pPr>
            <a:lvl3pPr marL="1371600" lvl="2" indent="-317500" algn="l">
              <a:lnSpc>
                <a:spcPct val="90000"/>
              </a:lnSpc>
              <a:spcBef>
                <a:spcPts val="1600"/>
              </a:spcBef>
              <a:spcAft>
                <a:spcPts val="0"/>
              </a:spcAft>
              <a:buClr>
                <a:schemeClr val="dk1"/>
              </a:buClr>
              <a:buSzPts val="1400"/>
              <a:buChar char="■"/>
              <a:defRPr/>
            </a:lvl3pPr>
            <a:lvl4pPr marL="1828800" lvl="3" indent="-317500" algn="l">
              <a:lnSpc>
                <a:spcPct val="90000"/>
              </a:lnSpc>
              <a:spcBef>
                <a:spcPts val="1600"/>
              </a:spcBef>
              <a:spcAft>
                <a:spcPts val="0"/>
              </a:spcAft>
              <a:buClr>
                <a:schemeClr val="dk1"/>
              </a:buClr>
              <a:buSzPts val="1400"/>
              <a:buChar char="●"/>
              <a:defRPr/>
            </a:lvl4pPr>
            <a:lvl5pPr marL="2286000" lvl="4" indent="-317500" algn="l">
              <a:lnSpc>
                <a:spcPct val="90000"/>
              </a:lnSpc>
              <a:spcBef>
                <a:spcPts val="1600"/>
              </a:spcBef>
              <a:spcAft>
                <a:spcPts val="0"/>
              </a:spcAft>
              <a:buClr>
                <a:schemeClr val="dk1"/>
              </a:buClr>
              <a:buSzPts val="1400"/>
              <a:buChar char="○"/>
              <a:defRPr/>
            </a:lvl5pPr>
            <a:lvl6pPr marL="2743200" lvl="5" indent="-317500" algn="l">
              <a:lnSpc>
                <a:spcPct val="90000"/>
              </a:lnSpc>
              <a:spcBef>
                <a:spcPts val="1600"/>
              </a:spcBef>
              <a:spcAft>
                <a:spcPts val="0"/>
              </a:spcAft>
              <a:buClr>
                <a:schemeClr val="dk1"/>
              </a:buClr>
              <a:buSzPts val="1400"/>
              <a:buChar char="■"/>
              <a:defRPr/>
            </a:lvl6pPr>
            <a:lvl7pPr marL="3200400" lvl="6" indent="-317500" algn="l">
              <a:lnSpc>
                <a:spcPct val="90000"/>
              </a:lnSpc>
              <a:spcBef>
                <a:spcPts val="1600"/>
              </a:spcBef>
              <a:spcAft>
                <a:spcPts val="0"/>
              </a:spcAft>
              <a:buClr>
                <a:schemeClr val="dk1"/>
              </a:buClr>
              <a:buSzPts val="1400"/>
              <a:buChar char="●"/>
              <a:defRPr/>
            </a:lvl7pPr>
            <a:lvl8pPr marL="3657600" lvl="7" indent="-317500" algn="l">
              <a:lnSpc>
                <a:spcPct val="90000"/>
              </a:lnSpc>
              <a:spcBef>
                <a:spcPts val="1600"/>
              </a:spcBef>
              <a:spcAft>
                <a:spcPts val="0"/>
              </a:spcAft>
              <a:buClr>
                <a:schemeClr val="dk1"/>
              </a:buClr>
              <a:buSzPts val="1400"/>
              <a:buChar char="○"/>
              <a:defRPr/>
            </a:lvl8pPr>
            <a:lvl9pPr marL="4114800" lvl="8" indent="-317500" algn="l">
              <a:lnSpc>
                <a:spcPct val="90000"/>
              </a:lnSpc>
              <a:spcBef>
                <a:spcPts val="1600"/>
              </a:spcBef>
              <a:spcAft>
                <a:spcPts val="1600"/>
              </a:spcAft>
              <a:buClr>
                <a:schemeClr val="dk1"/>
              </a:buClr>
              <a:buSzPts val="1400"/>
              <a:buChar char="■"/>
              <a:defRPr/>
            </a:lvl9pPr>
          </a:lstStyle>
          <a:p>
            <a:endParaRPr/>
          </a:p>
        </p:txBody>
      </p:sp>
      <p:sp>
        <p:nvSpPr>
          <p:cNvPr id="20" name="Google Shape;20;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9"/>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9"/>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19"/>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9"/>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9"/>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0"/>
          <p:cNvSpPr txBox="1">
            <a:spLocks noGrp="1"/>
          </p:cNvSpPr>
          <p:nvPr>
            <p:ph type="title"/>
          </p:nvPr>
        </p:nvSpPr>
        <p:spPr>
          <a:xfrm>
            <a:off x="623888" y="1282304"/>
            <a:ext cx="7886700" cy="213955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0"/>
          <p:cNvSpPr txBox="1">
            <a:spLocks noGrp="1"/>
          </p:cNvSpPr>
          <p:nvPr>
            <p:ph type="body" idx="1"/>
          </p:nvPr>
        </p:nvSpPr>
        <p:spPr>
          <a:xfrm>
            <a:off x="623888" y="3442098"/>
            <a:ext cx="7886700" cy="112514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20"/>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0"/>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0"/>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1"/>
          <p:cNvSpPr txBox="1">
            <a:spLocks noGrp="1"/>
          </p:cNvSpPr>
          <p:nvPr>
            <p:ph type="body" idx="1"/>
          </p:nvPr>
        </p:nvSpPr>
        <p:spPr>
          <a:xfrm>
            <a:off x="628650" y="1369219"/>
            <a:ext cx="3886200" cy="32635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21"/>
          <p:cNvSpPr txBox="1">
            <a:spLocks noGrp="1"/>
          </p:cNvSpPr>
          <p:nvPr>
            <p:ph type="body" idx="2"/>
          </p:nvPr>
        </p:nvSpPr>
        <p:spPr>
          <a:xfrm>
            <a:off x="4629150" y="1369219"/>
            <a:ext cx="3886200" cy="326350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21"/>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1"/>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1"/>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2"/>
          <p:cNvSpPr txBox="1">
            <a:spLocks noGrp="1"/>
          </p:cNvSpPr>
          <p:nvPr>
            <p:ph type="title"/>
          </p:nvPr>
        </p:nvSpPr>
        <p:spPr>
          <a:xfrm>
            <a:off x="629841"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2"/>
          <p:cNvSpPr txBox="1">
            <a:spLocks noGrp="1"/>
          </p:cNvSpPr>
          <p:nvPr>
            <p:ph type="body" idx="1"/>
          </p:nvPr>
        </p:nvSpPr>
        <p:spPr>
          <a:xfrm>
            <a:off x="629842" y="1260872"/>
            <a:ext cx="3868340" cy="61793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22"/>
          <p:cNvSpPr txBox="1">
            <a:spLocks noGrp="1"/>
          </p:cNvSpPr>
          <p:nvPr>
            <p:ph type="body" idx="2"/>
          </p:nvPr>
        </p:nvSpPr>
        <p:spPr>
          <a:xfrm>
            <a:off x="629842" y="1878806"/>
            <a:ext cx="3868340" cy="27634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22"/>
          <p:cNvSpPr txBox="1">
            <a:spLocks noGrp="1"/>
          </p:cNvSpPr>
          <p:nvPr>
            <p:ph type="body" idx="3"/>
          </p:nvPr>
        </p:nvSpPr>
        <p:spPr>
          <a:xfrm>
            <a:off x="4629150" y="1260872"/>
            <a:ext cx="3887391" cy="61793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22"/>
          <p:cNvSpPr txBox="1">
            <a:spLocks noGrp="1"/>
          </p:cNvSpPr>
          <p:nvPr>
            <p:ph type="body" idx="4"/>
          </p:nvPr>
        </p:nvSpPr>
        <p:spPr>
          <a:xfrm>
            <a:off x="4629150" y="1878806"/>
            <a:ext cx="3887391" cy="27634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22"/>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2"/>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2"/>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3"/>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3"/>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3"/>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3"/>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4"/>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4"/>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4"/>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5"/>
          <p:cNvSpPr txBox="1">
            <a:spLocks noGrp="1"/>
          </p:cNvSpPr>
          <p:nvPr>
            <p:ph type="title"/>
          </p:nvPr>
        </p:nvSpPr>
        <p:spPr>
          <a:xfrm>
            <a:off x="629841" y="342900"/>
            <a:ext cx="2949178" cy="120015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5"/>
          <p:cNvSpPr txBox="1">
            <a:spLocks noGrp="1"/>
          </p:cNvSpPr>
          <p:nvPr>
            <p:ph type="body" idx="1"/>
          </p:nvPr>
        </p:nvSpPr>
        <p:spPr>
          <a:xfrm>
            <a:off x="3887391" y="740569"/>
            <a:ext cx="4629150" cy="3655219"/>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25"/>
          <p:cNvSpPr txBox="1">
            <a:spLocks noGrp="1"/>
          </p:cNvSpPr>
          <p:nvPr>
            <p:ph type="body" idx="2"/>
          </p:nvPr>
        </p:nvSpPr>
        <p:spPr>
          <a:xfrm>
            <a:off x="629841" y="1543050"/>
            <a:ext cx="2949178" cy="28586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25"/>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5"/>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5"/>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6"/>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6"/>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16"/>
          <p:cNvSpPr txBox="1">
            <a:spLocks noGrp="1"/>
          </p:cNvSpPr>
          <p:nvPr>
            <p:ph type="dt" idx="10"/>
          </p:nvPr>
        </p:nvSpPr>
        <p:spPr>
          <a:xfrm>
            <a:off x="628650" y="4767263"/>
            <a:ext cx="2057400" cy="273844"/>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9" name="Google Shape;9;p16"/>
          <p:cNvSpPr txBox="1">
            <a:spLocks noGrp="1"/>
          </p:cNvSpPr>
          <p:nvPr>
            <p:ph type="ftr" idx="11"/>
          </p:nvPr>
        </p:nvSpPr>
        <p:spPr>
          <a:xfrm>
            <a:off x="3028950" y="4767263"/>
            <a:ext cx="3086100" cy="273844"/>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 name="Google Shape;10;p16"/>
          <p:cNvSpPr txBox="1">
            <a:spLocks noGrp="1"/>
          </p:cNvSpPr>
          <p:nvPr>
            <p:ph type="sldNum" idx="12"/>
          </p:nvPr>
        </p:nvSpPr>
        <p:spPr>
          <a:xfrm>
            <a:off x="6457950" y="4767263"/>
            <a:ext cx="2057400" cy="273844"/>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9" name="Google Shape;112;p4">
            <a:extLst>
              <a:ext uri="{FF2B5EF4-FFF2-40B4-BE49-F238E27FC236}">
                <a16:creationId xmlns:a16="http://schemas.microsoft.com/office/drawing/2014/main" id="{B81A31FE-208F-BA45-956A-BC32924CF675}"/>
              </a:ext>
            </a:extLst>
          </p:cNvPr>
          <p:cNvSpPr/>
          <p:nvPr/>
        </p:nvSpPr>
        <p:spPr>
          <a:xfrm>
            <a:off x="0" y="0"/>
            <a:ext cx="9144000" cy="5143500"/>
          </a:xfrm>
          <a:prstGeom prst="rect">
            <a:avLst/>
          </a:prstGeom>
          <a:solidFill>
            <a:srgbClr val="189B9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89" name="Google Shape;89;p1"/>
          <p:cNvSpPr txBox="1">
            <a:spLocks noGrp="1"/>
          </p:cNvSpPr>
          <p:nvPr>
            <p:ph type="ctrTitle"/>
          </p:nvPr>
        </p:nvSpPr>
        <p:spPr>
          <a:xfrm>
            <a:off x="2731064" y="1364186"/>
            <a:ext cx="5653814" cy="621102"/>
          </a:xfrm>
          <a:prstGeom prst="rect">
            <a:avLst/>
          </a:prstGeom>
          <a:noFill/>
          <a:ln>
            <a:noFill/>
          </a:ln>
        </p:spPr>
        <p:txBody>
          <a:bodyPr spcFirstLastPara="1" wrap="square" lIns="91425" tIns="91425" rIns="91425" bIns="91425" anchor="b" anchorCtr="0">
            <a:noAutofit/>
          </a:bodyPr>
          <a:lstStyle/>
          <a:p>
            <a:pPr marL="0" lvl="0" indent="0" algn="ctr" rtl="0">
              <a:lnSpc>
                <a:spcPct val="90000"/>
              </a:lnSpc>
              <a:spcBef>
                <a:spcPts val="0"/>
              </a:spcBef>
              <a:spcAft>
                <a:spcPts val="0"/>
              </a:spcAft>
              <a:buClr>
                <a:schemeClr val="lt1"/>
              </a:buClr>
              <a:buSzPts val="3200"/>
              <a:buFont typeface="Calibri"/>
              <a:buNone/>
            </a:pPr>
            <a:r>
              <a:rPr lang="en" sz="3200" b="1" dirty="0" err="1">
                <a:solidFill>
                  <a:schemeClr val="lt1"/>
                </a:solidFill>
                <a:latin typeface="Calibri"/>
                <a:ea typeface="Calibri"/>
                <a:cs typeface="Calibri"/>
                <a:sym typeface="Calibri"/>
              </a:rPr>
              <a:t>Estilos</a:t>
            </a:r>
            <a:r>
              <a:rPr lang="en" sz="3200" b="1" dirty="0">
                <a:solidFill>
                  <a:schemeClr val="lt1"/>
                </a:solidFill>
                <a:latin typeface="Calibri"/>
                <a:ea typeface="Calibri"/>
                <a:cs typeface="Calibri"/>
                <a:sym typeface="Calibri"/>
              </a:rPr>
              <a:t> para </a:t>
            </a:r>
            <a:r>
              <a:rPr lang="en" sz="3200" b="1" dirty="0" err="1">
                <a:solidFill>
                  <a:schemeClr val="lt1"/>
                </a:solidFill>
                <a:latin typeface="Calibri"/>
                <a:ea typeface="Calibri"/>
                <a:cs typeface="Calibri"/>
                <a:sym typeface="Calibri"/>
              </a:rPr>
              <a:t>enfrentar</a:t>
            </a:r>
            <a:r>
              <a:rPr lang="en" sz="3200" b="1" dirty="0">
                <a:solidFill>
                  <a:schemeClr val="lt1"/>
                </a:solidFill>
                <a:latin typeface="Calibri"/>
                <a:ea typeface="Calibri"/>
                <a:cs typeface="Calibri"/>
                <a:sym typeface="Calibri"/>
              </a:rPr>
              <a:t> </a:t>
            </a:r>
            <a:r>
              <a:rPr lang="en" sz="3200" b="1" dirty="0" err="1">
                <a:solidFill>
                  <a:schemeClr val="lt1"/>
                </a:solidFill>
                <a:latin typeface="Calibri"/>
                <a:ea typeface="Calibri"/>
                <a:cs typeface="Calibri"/>
                <a:sym typeface="Calibri"/>
              </a:rPr>
              <a:t>conflictos</a:t>
            </a:r>
            <a:endParaRPr sz="3200" b="1" dirty="0">
              <a:solidFill>
                <a:schemeClr val="lt1"/>
              </a:solidFill>
              <a:latin typeface="Calibri"/>
              <a:ea typeface="Calibri"/>
              <a:cs typeface="Calibri"/>
              <a:sym typeface="Calibri"/>
            </a:endParaRPr>
          </a:p>
        </p:txBody>
      </p:sp>
      <p:pic>
        <p:nvPicPr>
          <p:cNvPr id="90" name="Google Shape;90;p1"/>
          <p:cNvPicPr preferRelativeResize="0"/>
          <p:nvPr/>
        </p:nvPicPr>
        <p:blipFill rotWithShape="1">
          <a:blip r:embed="rId3">
            <a:alphaModFix/>
          </a:blip>
          <a:srcRect/>
          <a:stretch/>
        </p:blipFill>
        <p:spPr>
          <a:xfrm>
            <a:off x="4323964" y="2910180"/>
            <a:ext cx="1939407" cy="1837333"/>
          </a:xfrm>
          <a:prstGeom prst="rect">
            <a:avLst/>
          </a:prstGeom>
          <a:noFill/>
          <a:ln>
            <a:noFill/>
          </a:ln>
        </p:spPr>
      </p:pic>
      <p:sp>
        <p:nvSpPr>
          <p:cNvPr id="92" name="Google Shape;92;p1"/>
          <p:cNvSpPr/>
          <p:nvPr/>
        </p:nvSpPr>
        <p:spPr>
          <a:xfrm>
            <a:off x="3365265" y="1674739"/>
            <a:ext cx="3856807" cy="120032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200"/>
              <a:buFont typeface="Arial"/>
              <a:buNone/>
            </a:pPr>
            <a:r>
              <a:rPr lang="en" sz="7200" b="1" i="0" u="none" strike="noStrike" cap="none" dirty="0">
                <a:solidFill>
                  <a:schemeClr val="lt1"/>
                </a:solidFill>
                <a:latin typeface="Calibri"/>
                <a:ea typeface="Calibri"/>
                <a:cs typeface="Calibri"/>
                <a:sym typeface="Calibri"/>
              </a:rPr>
              <a:t>EMPATÍA</a:t>
            </a:r>
            <a:endParaRPr sz="7200" b="0" i="0" u="none" strike="noStrike" cap="none" dirty="0">
              <a:solidFill>
                <a:srgbClr val="000000"/>
              </a:solidFill>
              <a:latin typeface="Calibri"/>
              <a:ea typeface="Calibri"/>
              <a:cs typeface="Calibri"/>
              <a:sym typeface="Calibri"/>
            </a:endParaRPr>
          </a:p>
        </p:txBody>
      </p:sp>
      <p:pic>
        <p:nvPicPr>
          <p:cNvPr id="93" name="Google Shape;93;p1"/>
          <p:cNvPicPr preferRelativeResize="0"/>
          <p:nvPr/>
        </p:nvPicPr>
        <p:blipFill rotWithShape="1">
          <a:blip r:embed="rId4">
            <a:alphaModFix/>
          </a:blip>
          <a:srcRect/>
          <a:stretch/>
        </p:blipFill>
        <p:spPr>
          <a:xfrm>
            <a:off x="3544000" y="-4"/>
            <a:ext cx="3197376" cy="621100"/>
          </a:xfrm>
          <a:prstGeom prst="rect">
            <a:avLst/>
          </a:prstGeom>
          <a:noFill/>
          <a:ln>
            <a:noFill/>
          </a:ln>
        </p:spPr>
      </p:pic>
      <p:pic>
        <p:nvPicPr>
          <p:cNvPr id="8" name="Imagen 7">
            <a:extLst>
              <a:ext uri="{FF2B5EF4-FFF2-40B4-BE49-F238E27FC236}">
                <a16:creationId xmlns:a16="http://schemas.microsoft.com/office/drawing/2014/main" id="{3DA5C1B7-F619-844B-BB5A-F47DA8AD642A}"/>
              </a:ext>
            </a:extLst>
          </p:cNvPr>
          <p:cNvPicPr>
            <a:picLocks noChangeAspect="1"/>
          </p:cNvPicPr>
          <p:nvPr/>
        </p:nvPicPr>
        <p:blipFill>
          <a:blip r:embed="rId5"/>
          <a:stretch>
            <a:fillRect/>
          </a:stretch>
        </p:blipFill>
        <p:spPr>
          <a:xfrm>
            <a:off x="1089383" y="398778"/>
            <a:ext cx="1641681" cy="461589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0"/>
          <p:cNvSpPr/>
          <p:nvPr/>
        </p:nvSpPr>
        <p:spPr>
          <a:xfrm>
            <a:off x="0" y="0"/>
            <a:ext cx="9144000" cy="5143500"/>
          </a:xfrm>
          <a:prstGeom prst="rect">
            <a:avLst/>
          </a:prstGeom>
          <a:solidFill>
            <a:srgbClr val="189B9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70" name="Google Shape;170;p10"/>
          <p:cNvSpPr txBox="1">
            <a:spLocks noGrp="1"/>
          </p:cNvSpPr>
          <p:nvPr>
            <p:ph type="title"/>
          </p:nvPr>
        </p:nvSpPr>
        <p:spPr>
          <a:xfrm>
            <a:off x="239311" y="189649"/>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rgbClr val="FFFFFF"/>
              </a:buClr>
              <a:buSzPts val="2800"/>
              <a:buFont typeface="Calibri"/>
              <a:buNone/>
            </a:pPr>
            <a:r>
              <a:rPr lang="en" b="1">
                <a:solidFill>
                  <a:srgbClr val="FFFFFF"/>
                </a:solidFill>
                <a:latin typeface="Calibri"/>
                <a:ea typeface="Calibri"/>
                <a:cs typeface="Calibri"/>
                <a:sym typeface="Calibri"/>
              </a:rPr>
              <a:t>Estilos de reacción a conflictos</a:t>
            </a:r>
            <a:endParaRPr b="1">
              <a:solidFill>
                <a:srgbClr val="FFFFFF"/>
              </a:solidFill>
              <a:latin typeface="Calibri"/>
              <a:ea typeface="Calibri"/>
              <a:cs typeface="Calibri"/>
              <a:sym typeface="Calibri"/>
            </a:endParaRPr>
          </a:p>
        </p:txBody>
      </p:sp>
      <p:graphicFrame>
        <p:nvGraphicFramePr>
          <p:cNvPr id="171" name="Google Shape;171;p10"/>
          <p:cNvGraphicFramePr/>
          <p:nvPr/>
        </p:nvGraphicFramePr>
        <p:xfrm>
          <a:off x="318978" y="1818167"/>
          <a:ext cx="3000000" cy="3000000"/>
        </p:xfrm>
        <a:graphic>
          <a:graphicData uri="http://schemas.openxmlformats.org/drawingml/2006/table">
            <a:tbl>
              <a:tblPr>
                <a:noFill/>
                <a:tableStyleId>{06766E90-76D9-4F48-A53F-6851E9F902AF}</a:tableStyleId>
              </a:tblPr>
              <a:tblGrid>
                <a:gridCol w="1710125">
                  <a:extLst>
                    <a:ext uri="{9D8B030D-6E8A-4147-A177-3AD203B41FA5}">
                      <a16:colId xmlns:a16="http://schemas.microsoft.com/office/drawing/2014/main" val="20000"/>
                    </a:ext>
                  </a:extLst>
                </a:gridCol>
                <a:gridCol w="1710125">
                  <a:extLst>
                    <a:ext uri="{9D8B030D-6E8A-4147-A177-3AD203B41FA5}">
                      <a16:colId xmlns:a16="http://schemas.microsoft.com/office/drawing/2014/main" val="20001"/>
                    </a:ext>
                  </a:extLst>
                </a:gridCol>
                <a:gridCol w="1764700">
                  <a:extLst>
                    <a:ext uri="{9D8B030D-6E8A-4147-A177-3AD203B41FA5}">
                      <a16:colId xmlns:a16="http://schemas.microsoft.com/office/drawing/2014/main" val="20002"/>
                    </a:ext>
                  </a:extLst>
                </a:gridCol>
                <a:gridCol w="1655575">
                  <a:extLst>
                    <a:ext uri="{9D8B030D-6E8A-4147-A177-3AD203B41FA5}">
                      <a16:colId xmlns:a16="http://schemas.microsoft.com/office/drawing/2014/main" val="20003"/>
                    </a:ext>
                  </a:extLst>
                </a:gridCol>
                <a:gridCol w="1710125">
                  <a:extLst>
                    <a:ext uri="{9D8B030D-6E8A-4147-A177-3AD203B41FA5}">
                      <a16:colId xmlns:a16="http://schemas.microsoft.com/office/drawing/2014/main" val="20004"/>
                    </a:ext>
                  </a:extLst>
                </a:gridCol>
              </a:tblGrid>
              <a:tr h="1275750">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1</a:t>
                      </a:r>
                      <a:endParaRPr sz="1800" b="1"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Complaciente</a:t>
                      </a:r>
                      <a:endParaRPr sz="1800" b="1" u="none" strike="noStrike" cap="none">
                        <a:solidFill>
                          <a:schemeClr val="lt1"/>
                        </a:solidFill>
                      </a:endParaRPr>
                    </a:p>
                    <a:p>
                      <a:pPr marL="0" marR="0" lvl="0" indent="0" algn="ctr" rtl="0">
                        <a:lnSpc>
                          <a:spcPct val="100000"/>
                        </a:lnSpc>
                        <a:spcBef>
                          <a:spcPts val="0"/>
                        </a:spcBef>
                        <a:spcAft>
                          <a:spcPts val="0"/>
                        </a:spcAft>
                        <a:buClr>
                          <a:schemeClr val="dk1"/>
                        </a:buClr>
                        <a:buSzPts val="1800"/>
                        <a:buFont typeface="Calibri"/>
                        <a:buNone/>
                      </a:pPr>
                      <a:endParaRPr sz="1800" b="1" u="none" strike="noStrike" cap="none">
                        <a:solidFill>
                          <a:schemeClr val="lt1"/>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2</a:t>
                      </a:r>
                      <a:endParaRPr sz="1800" b="1"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Evasivo</a:t>
                      </a:r>
                      <a:endParaRPr sz="1800" b="1" u="none" strike="noStrike" cap="none">
                        <a:solidFill>
                          <a:schemeClr val="lt1"/>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3</a:t>
                      </a:r>
                      <a:endParaRPr sz="1800" b="1" u="none" strike="noStrike" cap="none">
                        <a:solidFill>
                          <a:schemeClr val="lt1"/>
                        </a:solidFill>
                      </a:endParaRPr>
                    </a:p>
                    <a:p>
                      <a:pPr marL="0" marR="0" lvl="0" indent="0" algn="ctr" rtl="0">
                        <a:lnSpc>
                          <a:spcPct val="100000"/>
                        </a:lnSpc>
                        <a:spcBef>
                          <a:spcPts val="0"/>
                        </a:spcBef>
                        <a:spcAft>
                          <a:spcPts val="0"/>
                        </a:spcAft>
                        <a:buClr>
                          <a:schemeClr val="lt1"/>
                        </a:buClr>
                        <a:buSzPts val="1700"/>
                        <a:buFont typeface="Calibri"/>
                        <a:buNone/>
                      </a:pPr>
                      <a:r>
                        <a:rPr lang="en" sz="1700" b="1" u="none" strike="noStrike" cap="none">
                          <a:solidFill>
                            <a:schemeClr val="lt1"/>
                          </a:solidFill>
                        </a:rPr>
                        <a:t>Comprometido</a:t>
                      </a:r>
                      <a:endParaRPr sz="1700" b="1" u="none" strike="noStrike" cap="none">
                        <a:solidFill>
                          <a:schemeClr val="lt1"/>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4</a:t>
                      </a:r>
                      <a:endParaRPr sz="1800" b="1"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Colaborativo</a:t>
                      </a:r>
                      <a:endParaRPr sz="1800" b="1" u="none" strike="noStrike" cap="none">
                        <a:solidFill>
                          <a:schemeClr val="lt1"/>
                        </a:solidFill>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5</a:t>
                      </a:r>
                      <a:endParaRPr sz="1800" b="1"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b="1" u="none" strike="noStrike" cap="none">
                          <a:solidFill>
                            <a:schemeClr val="lt1"/>
                          </a:solidFill>
                        </a:rPr>
                        <a:t>Competitivo</a:t>
                      </a:r>
                      <a:endParaRPr sz="1800" b="1" u="none" strike="noStrike" cap="none">
                        <a:solidFill>
                          <a:schemeClr val="lt1"/>
                        </a:solidFill>
                      </a:endParaRPr>
                    </a:p>
                  </a:txBody>
                  <a:tcPr marL="91425" marR="91425" marT="91425" marB="91425"/>
                </a:tc>
                <a:extLst>
                  <a:ext uri="{0D108BD9-81ED-4DB2-BD59-A6C34878D82A}">
                    <a16:rowId xmlns:a16="http://schemas.microsoft.com/office/drawing/2014/main" val="10000"/>
                  </a:ext>
                </a:extLst>
              </a:tr>
              <a:tr h="1821100">
                <a:tc>
                  <a:txBody>
                    <a:bodyPr/>
                    <a:lstStyle/>
                    <a:p>
                      <a:pPr marL="0" marR="0" lvl="0" indent="0" algn="l" rtl="0">
                        <a:lnSpc>
                          <a:spcPct val="100000"/>
                        </a:lnSpc>
                        <a:spcBef>
                          <a:spcPts val="0"/>
                        </a:spcBef>
                        <a:spcAft>
                          <a:spcPts val="0"/>
                        </a:spcAft>
                        <a:buClr>
                          <a:schemeClr val="dk1"/>
                        </a:buClr>
                        <a:buSzPts val="1600"/>
                        <a:buFont typeface="Calibri"/>
                        <a:buNone/>
                      </a:pPr>
                      <a:endParaRPr sz="1600" u="none" strike="noStrike" cap="none">
                        <a:solidFill>
                          <a:schemeClr val="lt1"/>
                        </a:solidFill>
                      </a:endParaRPr>
                    </a:p>
                    <a:p>
                      <a:pPr marL="0" marR="0" lvl="0" indent="0" algn="l" rtl="0">
                        <a:lnSpc>
                          <a:spcPct val="100000"/>
                        </a:lnSpc>
                        <a:spcBef>
                          <a:spcPts val="0"/>
                        </a:spcBef>
                        <a:spcAft>
                          <a:spcPts val="0"/>
                        </a:spcAft>
                        <a:buClr>
                          <a:schemeClr val="lt1"/>
                        </a:buClr>
                        <a:buSzPts val="1600"/>
                        <a:buFont typeface="Calibri"/>
                        <a:buNone/>
                      </a:pPr>
                      <a:r>
                        <a:rPr lang="en" sz="1600" u="none" strike="noStrike" cap="none">
                          <a:solidFill>
                            <a:schemeClr val="lt1"/>
                          </a:solidFill>
                        </a:rPr>
                        <a:t>Abandona sus propias necesidades o deseos en favor de los demás.</a:t>
                      </a:r>
                      <a:endParaRPr sz="16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chemeClr val="dk1"/>
                        </a:buClr>
                        <a:buSzPts val="1600"/>
                        <a:buFont typeface="Calibri"/>
                        <a:buNone/>
                      </a:pPr>
                      <a:endParaRPr sz="1600" u="none" strike="noStrike" cap="none">
                        <a:solidFill>
                          <a:schemeClr val="lt1"/>
                        </a:solidFill>
                      </a:endParaRPr>
                    </a:p>
                    <a:p>
                      <a:pPr marL="0" marR="0" lvl="0" indent="0" algn="l" rtl="0">
                        <a:lnSpc>
                          <a:spcPct val="100000"/>
                        </a:lnSpc>
                        <a:spcBef>
                          <a:spcPts val="0"/>
                        </a:spcBef>
                        <a:spcAft>
                          <a:spcPts val="0"/>
                        </a:spcAft>
                        <a:buClr>
                          <a:schemeClr val="lt1"/>
                        </a:buClr>
                        <a:buSzPts val="1600"/>
                        <a:buFont typeface="Calibri"/>
                        <a:buNone/>
                      </a:pPr>
                      <a:r>
                        <a:rPr lang="en" sz="1600" u="none" strike="noStrike" cap="none">
                          <a:solidFill>
                            <a:schemeClr val="lt1"/>
                          </a:solidFill>
                        </a:rPr>
                        <a:t>Evita por completo el enfrentamiento.</a:t>
                      </a:r>
                      <a:endParaRPr sz="16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chemeClr val="dk1"/>
                        </a:buClr>
                        <a:buSzPts val="1600"/>
                        <a:buFont typeface="Calibri"/>
                        <a:buNone/>
                      </a:pPr>
                      <a:endParaRPr sz="1600" u="none" strike="noStrike" cap="none">
                        <a:solidFill>
                          <a:schemeClr val="lt1"/>
                        </a:solidFill>
                      </a:endParaRPr>
                    </a:p>
                    <a:p>
                      <a:pPr marL="0" marR="0" lvl="0" indent="0" algn="l" rtl="0">
                        <a:lnSpc>
                          <a:spcPct val="100000"/>
                        </a:lnSpc>
                        <a:spcBef>
                          <a:spcPts val="0"/>
                        </a:spcBef>
                        <a:spcAft>
                          <a:spcPts val="0"/>
                        </a:spcAft>
                        <a:buClr>
                          <a:schemeClr val="lt1"/>
                        </a:buClr>
                        <a:buSzPts val="1600"/>
                        <a:buFont typeface="Calibri"/>
                        <a:buNone/>
                      </a:pPr>
                      <a:r>
                        <a:rPr lang="en" sz="1600" u="none" strike="noStrike" cap="none">
                          <a:solidFill>
                            <a:schemeClr val="lt1"/>
                          </a:solidFill>
                        </a:rPr>
                        <a:t>Intenta encontrar una solución que satisfaga parcialmente a todas las partes.</a:t>
                      </a:r>
                      <a:endParaRPr sz="16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chemeClr val="dk1"/>
                        </a:buClr>
                        <a:buSzPts val="1600"/>
                        <a:buFont typeface="Calibri"/>
                        <a:buNone/>
                      </a:pPr>
                      <a:endParaRPr sz="1600" u="none" strike="noStrike" cap="none">
                        <a:solidFill>
                          <a:schemeClr val="lt1"/>
                        </a:solidFill>
                      </a:endParaRPr>
                    </a:p>
                    <a:p>
                      <a:pPr marL="0" marR="0" lvl="0" indent="0" algn="l" rtl="0">
                        <a:lnSpc>
                          <a:spcPct val="100000"/>
                        </a:lnSpc>
                        <a:spcBef>
                          <a:spcPts val="0"/>
                        </a:spcBef>
                        <a:spcAft>
                          <a:spcPts val="0"/>
                        </a:spcAft>
                        <a:buClr>
                          <a:schemeClr val="lt1"/>
                        </a:buClr>
                        <a:buSzPts val="1600"/>
                        <a:buFont typeface="Calibri"/>
                        <a:buNone/>
                      </a:pPr>
                      <a:r>
                        <a:rPr lang="en" sz="1600" u="none" strike="noStrike" cap="none">
                          <a:solidFill>
                            <a:schemeClr val="lt1"/>
                          </a:solidFill>
                        </a:rPr>
                        <a:t>Busca una solución que satisfaga las necesidades de todas las partes.</a:t>
                      </a:r>
                      <a:endParaRPr sz="1600" u="none" strike="noStrike" cap="none">
                        <a:solidFill>
                          <a:schemeClr val="lt1"/>
                        </a:solidFill>
                      </a:endParaRPr>
                    </a:p>
                  </a:txBody>
                  <a:tcPr marL="91425" marR="91425" marT="91425" marB="91425"/>
                </a:tc>
                <a:tc>
                  <a:txBody>
                    <a:bodyPr/>
                    <a:lstStyle/>
                    <a:p>
                      <a:pPr marL="0" marR="0" lvl="0" indent="0" algn="l" rtl="0">
                        <a:lnSpc>
                          <a:spcPct val="100000"/>
                        </a:lnSpc>
                        <a:spcBef>
                          <a:spcPts val="0"/>
                        </a:spcBef>
                        <a:spcAft>
                          <a:spcPts val="0"/>
                        </a:spcAft>
                        <a:buClr>
                          <a:schemeClr val="dk1"/>
                        </a:buClr>
                        <a:buSzPts val="1600"/>
                        <a:buFont typeface="Calibri"/>
                        <a:buNone/>
                      </a:pPr>
                      <a:endParaRPr sz="1600" u="none" strike="noStrike" cap="none">
                        <a:solidFill>
                          <a:schemeClr val="lt1"/>
                        </a:solidFill>
                      </a:endParaRPr>
                    </a:p>
                    <a:p>
                      <a:pPr marL="0" marR="0" lvl="0" indent="0" algn="l" rtl="0">
                        <a:lnSpc>
                          <a:spcPct val="100000"/>
                        </a:lnSpc>
                        <a:spcBef>
                          <a:spcPts val="0"/>
                        </a:spcBef>
                        <a:spcAft>
                          <a:spcPts val="0"/>
                        </a:spcAft>
                        <a:buClr>
                          <a:schemeClr val="lt1"/>
                        </a:buClr>
                        <a:buSzPts val="1600"/>
                        <a:buFont typeface="Calibri"/>
                        <a:buNone/>
                      </a:pPr>
                      <a:r>
                        <a:rPr lang="en" sz="1600" u="none" strike="noStrike" cap="none">
                          <a:solidFill>
                            <a:schemeClr val="lt1"/>
                          </a:solidFill>
                        </a:rPr>
                        <a:t>Toma una postura firme y se niega a ver las perspectivas de los demás.</a:t>
                      </a:r>
                      <a:endParaRPr sz="1600" u="none" strike="noStrike" cap="none">
                        <a:solidFill>
                          <a:schemeClr val="lt1"/>
                        </a:solidFill>
                      </a:endParaRPr>
                    </a:p>
                  </a:txBody>
                  <a:tcPr marL="91425" marR="91425" marT="91425" marB="91425"/>
                </a:tc>
                <a:extLst>
                  <a:ext uri="{0D108BD9-81ED-4DB2-BD59-A6C34878D82A}">
                    <a16:rowId xmlns:a16="http://schemas.microsoft.com/office/drawing/2014/main" val="10001"/>
                  </a:ext>
                </a:extLst>
              </a:tr>
            </a:tbl>
          </a:graphicData>
        </a:graphic>
      </p:graphicFrame>
      <p:sp>
        <p:nvSpPr>
          <p:cNvPr id="172" name="Google Shape;172;p10"/>
          <p:cNvSpPr txBox="1"/>
          <p:nvPr/>
        </p:nvSpPr>
        <p:spPr>
          <a:xfrm>
            <a:off x="119455" y="762349"/>
            <a:ext cx="8905089" cy="777728"/>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1600"/>
              </a:spcAft>
              <a:buClr>
                <a:srgbClr val="000000"/>
              </a:buClr>
              <a:buSzPts val="1800"/>
              <a:buFont typeface="Arial"/>
              <a:buNone/>
            </a:pPr>
            <a:r>
              <a:rPr lang="en" sz="1800" b="0" i="0" u="none" strike="noStrike" cap="none">
                <a:solidFill>
                  <a:schemeClr val="lt1"/>
                </a:solidFill>
                <a:latin typeface="Calibri"/>
                <a:ea typeface="Calibri"/>
                <a:cs typeface="Calibri"/>
                <a:sym typeface="Calibri"/>
              </a:rPr>
              <a:t>Quienes respondieron  más a la alternativa 1 corresponde al estilo complaciente. 2 al evasivo. 3 al comprometido. 4 al colaborativo. 5 al competitivo. ¿Cuál es tu estilo de reacción?</a:t>
            </a:r>
            <a:endParaRPr sz="900" b="0" i="0" u="none" strike="noStrike" cap="none">
              <a:solidFill>
                <a:schemeClr val="lt1"/>
              </a:solidFill>
              <a:latin typeface="Calibri"/>
              <a:ea typeface="Calibri"/>
              <a:cs typeface="Calibri"/>
              <a:sym typeface="Calibri"/>
            </a:endParaRPr>
          </a:p>
        </p:txBody>
      </p:sp>
      <p:sp>
        <p:nvSpPr>
          <p:cNvPr id="173" name="Google Shape;173;p10"/>
          <p:cNvSpPr/>
          <p:nvPr/>
        </p:nvSpPr>
        <p:spPr>
          <a:xfrm>
            <a:off x="239310" y="1807535"/>
            <a:ext cx="8630331" cy="2945218"/>
          </a:xfrm>
          <a:prstGeom prst="rect">
            <a:avLst/>
          </a:prstGeom>
          <a:no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174" name="Google Shape;174;p10"/>
          <p:cNvCxnSpPr/>
          <p:nvPr/>
        </p:nvCxnSpPr>
        <p:spPr>
          <a:xfrm>
            <a:off x="1954300" y="1807535"/>
            <a:ext cx="0" cy="2945218"/>
          </a:xfrm>
          <a:prstGeom prst="straightConnector1">
            <a:avLst/>
          </a:prstGeom>
          <a:noFill/>
          <a:ln w="9525" cap="flat" cmpd="sng">
            <a:solidFill>
              <a:schemeClr val="lt1"/>
            </a:solidFill>
            <a:prstDash val="solid"/>
            <a:miter lim="800000"/>
            <a:headEnd type="none" w="sm" len="sm"/>
            <a:tailEnd type="none" w="sm" len="sm"/>
          </a:ln>
        </p:spPr>
      </p:cxnSp>
      <p:cxnSp>
        <p:nvCxnSpPr>
          <p:cNvPr id="175" name="Google Shape;175;p10"/>
          <p:cNvCxnSpPr/>
          <p:nvPr/>
        </p:nvCxnSpPr>
        <p:spPr>
          <a:xfrm rot="10800000">
            <a:off x="239310" y="2987754"/>
            <a:ext cx="8630332" cy="0"/>
          </a:xfrm>
          <a:prstGeom prst="straightConnector1">
            <a:avLst/>
          </a:prstGeom>
          <a:noFill/>
          <a:ln w="9525" cap="flat" cmpd="sng">
            <a:solidFill>
              <a:schemeClr val="lt1"/>
            </a:solidFill>
            <a:prstDash val="solid"/>
            <a:miter lim="800000"/>
            <a:headEnd type="none" w="sm" len="sm"/>
            <a:tailEnd type="none" w="sm" len="sm"/>
          </a:ln>
        </p:spPr>
      </p:cxnSp>
      <p:cxnSp>
        <p:nvCxnSpPr>
          <p:cNvPr id="176" name="Google Shape;176;p10"/>
          <p:cNvCxnSpPr/>
          <p:nvPr/>
        </p:nvCxnSpPr>
        <p:spPr>
          <a:xfrm>
            <a:off x="3591714" y="1818168"/>
            <a:ext cx="0" cy="2945218"/>
          </a:xfrm>
          <a:prstGeom prst="straightConnector1">
            <a:avLst/>
          </a:prstGeom>
          <a:noFill/>
          <a:ln w="9525" cap="flat" cmpd="sng">
            <a:solidFill>
              <a:schemeClr val="lt1"/>
            </a:solidFill>
            <a:prstDash val="solid"/>
            <a:miter lim="800000"/>
            <a:headEnd type="none" w="sm" len="sm"/>
            <a:tailEnd type="none" w="sm" len="sm"/>
          </a:ln>
        </p:spPr>
      </p:cxnSp>
      <p:cxnSp>
        <p:nvCxnSpPr>
          <p:cNvPr id="177" name="Google Shape;177;p10"/>
          <p:cNvCxnSpPr/>
          <p:nvPr/>
        </p:nvCxnSpPr>
        <p:spPr>
          <a:xfrm>
            <a:off x="5441779" y="1786271"/>
            <a:ext cx="0" cy="2945218"/>
          </a:xfrm>
          <a:prstGeom prst="straightConnector1">
            <a:avLst/>
          </a:prstGeom>
          <a:noFill/>
          <a:ln w="9525" cap="flat" cmpd="sng">
            <a:solidFill>
              <a:schemeClr val="lt1"/>
            </a:solidFill>
            <a:prstDash val="solid"/>
            <a:miter lim="800000"/>
            <a:headEnd type="none" w="sm" len="sm"/>
            <a:tailEnd type="none" w="sm" len="sm"/>
          </a:ln>
        </p:spPr>
      </p:cxnSp>
      <p:cxnSp>
        <p:nvCxnSpPr>
          <p:cNvPr id="178" name="Google Shape;178;p10"/>
          <p:cNvCxnSpPr/>
          <p:nvPr/>
        </p:nvCxnSpPr>
        <p:spPr>
          <a:xfrm>
            <a:off x="7111090" y="1818169"/>
            <a:ext cx="0" cy="2945218"/>
          </a:xfrm>
          <a:prstGeom prst="straightConnector1">
            <a:avLst/>
          </a:prstGeom>
          <a:noFill/>
          <a:ln w="9525" cap="flat" cmpd="sng">
            <a:solidFill>
              <a:schemeClr val="lt1"/>
            </a:solidFill>
            <a:prstDash val="solid"/>
            <a:miter lim="800000"/>
            <a:headEnd type="none" w="sm" len="sm"/>
            <a:tailEnd type="none" w="sm" len="sm"/>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1"/>
          <p:cNvSpPr/>
          <p:nvPr/>
        </p:nvSpPr>
        <p:spPr>
          <a:xfrm>
            <a:off x="0" y="0"/>
            <a:ext cx="4000500" cy="5143500"/>
          </a:xfrm>
          <a:prstGeom prst="rect">
            <a:avLst/>
          </a:prstGeom>
          <a:solidFill>
            <a:srgbClr val="189B9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4" name="Google Shape;184;p11"/>
          <p:cNvSpPr txBox="1">
            <a:spLocks noGrp="1"/>
          </p:cNvSpPr>
          <p:nvPr>
            <p:ph type="title"/>
          </p:nvPr>
        </p:nvSpPr>
        <p:spPr>
          <a:xfrm>
            <a:off x="207771" y="467896"/>
            <a:ext cx="3657600" cy="8547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800"/>
              <a:buFont typeface="Calibri"/>
              <a:buNone/>
            </a:pPr>
            <a:r>
              <a:rPr lang="en" b="1">
                <a:solidFill>
                  <a:schemeClr val="lt1"/>
                </a:solidFill>
                <a:latin typeface="Calibri"/>
                <a:ea typeface="Calibri"/>
                <a:cs typeface="Calibri"/>
                <a:sym typeface="Calibri"/>
              </a:rPr>
              <a:t>¿Qué es el iceberg?</a:t>
            </a:r>
            <a:endParaRPr b="1">
              <a:solidFill>
                <a:schemeClr val="lt1"/>
              </a:solidFill>
              <a:latin typeface="Calibri"/>
              <a:ea typeface="Calibri"/>
              <a:cs typeface="Calibri"/>
              <a:sym typeface="Calibri"/>
            </a:endParaRPr>
          </a:p>
        </p:txBody>
      </p:sp>
      <p:sp>
        <p:nvSpPr>
          <p:cNvPr id="185" name="Google Shape;185;p11"/>
          <p:cNvSpPr txBox="1">
            <a:spLocks noGrp="1"/>
          </p:cNvSpPr>
          <p:nvPr>
            <p:ph type="body" idx="1"/>
          </p:nvPr>
        </p:nvSpPr>
        <p:spPr>
          <a:xfrm>
            <a:off x="301068" y="1248168"/>
            <a:ext cx="3056700" cy="2930427"/>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1800"/>
              <a:buNone/>
            </a:pPr>
            <a:r>
              <a:rPr lang="en" sz="2100">
                <a:solidFill>
                  <a:schemeClr val="lt1"/>
                </a:solidFill>
              </a:rPr>
              <a:t>Ahora vamos a aprender qu</a:t>
            </a:r>
            <a:r>
              <a:rPr lang="en">
                <a:solidFill>
                  <a:schemeClr val="lt1"/>
                </a:solidFill>
              </a:rPr>
              <a:t>e</a:t>
            </a:r>
            <a:r>
              <a:rPr lang="en" sz="2100">
                <a:solidFill>
                  <a:schemeClr val="lt1"/>
                </a:solidFill>
              </a:rPr>
              <a:t> hay detrás de la reacción que cada uno tiene frente a los conflictos. Para eso utilizaremos el concepto del </a:t>
            </a:r>
            <a:r>
              <a:rPr lang="en">
                <a:solidFill>
                  <a:schemeClr val="lt1"/>
                </a:solidFill>
              </a:rPr>
              <a:t>i</a:t>
            </a:r>
            <a:r>
              <a:rPr lang="en" sz="2100">
                <a:solidFill>
                  <a:schemeClr val="lt1"/>
                </a:solidFill>
              </a:rPr>
              <a:t>ceberg.</a:t>
            </a:r>
            <a:endParaRPr sz="2100">
              <a:solidFill>
                <a:schemeClr val="lt1"/>
              </a:solidFill>
            </a:endParaRPr>
          </a:p>
          <a:p>
            <a:pPr marL="0" lvl="0" indent="0" algn="l" rtl="0">
              <a:lnSpc>
                <a:spcPct val="90000"/>
              </a:lnSpc>
              <a:spcBef>
                <a:spcPts val="1600"/>
              </a:spcBef>
              <a:spcAft>
                <a:spcPts val="1600"/>
              </a:spcAft>
              <a:buClr>
                <a:schemeClr val="lt1"/>
              </a:buClr>
              <a:buSzPts val="1800"/>
              <a:buNone/>
            </a:pPr>
            <a:r>
              <a:rPr lang="en" sz="2100">
                <a:solidFill>
                  <a:schemeClr val="lt1"/>
                </a:solidFill>
              </a:rPr>
              <a:t>¿Cómo es un iceberg?</a:t>
            </a:r>
            <a:endParaRPr sz="2100">
              <a:solidFill>
                <a:schemeClr val="lt1"/>
              </a:solidFill>
            </a:endParaRPr>
          </a:p>
        </p:txBody>
      </p:sp>
      <p:pic>
        <p:nvPicPr>
          <p:cNvPr id="186" name="Google Shape;186;p11"/>
          <p:cNvPicPr preferRelativeResize="0"/>
          <p:nvPr/>
        </p:nvPicPr>
        <p:blipFill rotWithShape="1">
          <a:blip r:embed="rId3">
            <a:alphaModFix/>
          </a:blip>
          <a:srcRect/>
          <a:stretch/>
        </p:blipFill>
        <p:spPr>
          <a:xfrm>
            <a:off x="4000500" y="0"/>
            <a:ext cx="5143500" cy="5143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2"/>
          <p:cNvSpPr/>
          <p:nvPr/>
        </p:nvSpPr>
        <p:spPr>
          <a:xfrm>
            <a:off x="0" y="0"/>
            <a:ext cx="9144000" cy="5143500"/>
          </a:xfrm>
          <a:prstGeom prst="rect">
            <a:avLst/>
          </a:prstGeom>
          <a:solidFill>
            <a:srgbClr val="9172B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2" name="Google Shape;192;p12"/>
          <p:cNvSpPr txBox="1">
            <a:spLocks noGrp="1"/>
          </p:cNvSpPr>
          <p:nvPr>
            <p:ph type="title"/>
          </p:nvPr>
        </p:nvSpPr>
        <p:spPr>
          <a:xfrm>
            <a:off x="311700" y="445025"/>
            <a:ext cx="2559091" cy="70745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FFFF00"/>
              </a:buClr>
              <a:buSzPts val="2800"/>
              <a:buFont typeface="Calibri"/>
              <a:buNone/>
            </a:pPr>
            <a:r>
              <a:rPr lang="en" sz="4400" b="1">
                <a:solidFill>
                  <a:srgbClr val="FFFF00"/>
                </a:solidFill>
                <a:latin typeface="Calibri"/>
                <a:ea typeface="Calibri"/>
                <a:cs typeface="Calibri"/>
                <a:sym typeface="Calibri"/>
              </a:rPr>
              <a:t>Iceberg</a:t>
            </a:r>
            <a:endParaRPr sz="4400" b="1">
              <a:solidFill>
                <a:srgbClr val="FFFF00"/>
              </a:solidFill>
              <a:latin typeface="Calibri"/>
              <a:ea typeface="Calibri"/>
              <a:cs typeface="Calibri"/>
              <a:sym typeface="Calibri"/>
            </a:endParaRPr>
          </a:p>
        </p:txBody>
      </p:sp>
      <p:sp>
        <p:nvSpPr>
          <p:cNvPr id="193" name="Google Shape;193;p12"/>
          <p:cNvSpPr txBox="1">
            <a:spLocks noGrp="1"/>
          </p:cNvSpPr>
          <p:nvPr>
            <p:ph type="body" idx="1"/>
          </p:nvPr>
        </p:nvSpPr>
        <p:spPr>
          <a:xfrm>
            <a:off x="311700" y="1301331"/>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1800"/>
              <a:buNone/>
            </a:pPr>
            <a:r>
              <a:rPr lang="en" sz="2100" b="1">
                <a:solidFill>
                  <a:schemeClr val="lt1"/>
                </a:solidFill>
                <a:latin typeface="Calibri"/>
                <a:ea typeface="Calibri"/>
                <a:cs typeface="Calibri"/>
                <a:sym typeface="Calibri"/>
              </a:rPr>
              <a:t>Lo característico del iceberg es que las personas solo vemos la punta que sobresale del nivel del mar, pensando que eso es el iceberg. Sin embargo, el iceberg es mucho más que eso, es toda la masa de hielo que está por debajo y que nosotros no somos capaces de ver.</a:t>
            </a:r>
            <a:endParaRPr sz="2100" b="1">
              <a:solidFill>
                <a:schemeClr val="lt1"/>
              </a:solidFill>
              <a:latin typeface="Calibri"/>
              <a:ea typeface="Calibri"/>
              <a:cs typeface="Calibri"/>
              <a:sym typeface="Calibri"/>
            </a:endParaRPr>
          </a:p>
          <a:p>
            <a:pPr marL="0" lvl="0" indent="0" algn="l" rtl="0">
              <a:lnSpc>
                <a:spcPct val="90000"/>
              </a:lnSpc>
              <a:spcBef>
                <a:spcPts val="1600"/>
              </a:spcBef>
              <a:spcAft>
                <a:spcPts val="1600"/>
              </a:spcAft>
              <a:buClr>
                <a:schemeClr val="lt1"/>
              </a:buClr>
              <a:buSzPts val="1800"/>
              <a:buNone/>
            </a:pPr>
            <a:r>
              <a:rPr lang="en" sz="2100" b="1">
                <a:solidFill>
                  <a:schemeClr val="lt1"/>
                </a:solidFill>
                <a:latin typeface="Calibri"/>
                <a:ea typeface="Calibri"/>
                <a:cs typeface="Calibri"/>
                <a:sym typeface="Calibri"/>
              </a:rPr>
              <a:t>Del mismo modo, nuestra reacción al conflicto sería la punta del iceberg, lo que nosotros y los demás vemos. Pero lo que está de base a esa reacción se mantiene oculto, eso son l</a:t>
            </a:r>
            <a:r>
              <a:rPr lang="en" b="1">
                <a:solidFill>
                  <a:schemeClr val="lt1"/>
                </a:solidFill>
              </a:rPr>
              <a:t>as emociones </a:t>
            </a:r>
            <a:r>
              <a:rPr lang="en" sz="2100" b="1">
                <a:solidFill>
                  <a:schemeClr val="lt1"/>
                </a:solidFill>
                <a:latin typeface="Calibri"/>
                <a:ea typeface="Calibri"/>
                <a:cs typeface="Calibri"/>
                <a:sym typeface="Calibri"/>
              </a:rPr>
              <a:t>y pensamientos que causan mi reacción.</a:t>
            </a:r>
            <a:endParaRPr sz="2100" b="1">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3"/>
          <p:cNvSpPr/>
          <p:nvPr/>
        </p:nvSpPr>
        <p:spPr>
          <a:xfrm>
            <a:off x="0" y="0"/>
            <a:ext cx="9144000" cy="5143500"/>
          </a:xfrm>
          <a:prstGeom prst="rect">
            <a:avLst/>
          </a:prstGeom>
          <a:solidFill>
            <a:srgbClr val="189B9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99" name="Google Shape;199;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FCDD16"/>
              </a:buClr>
              <a:buSzPts val="2800"/>
              <a:buFont typeface="Calibri"/>
              <a:buNone/>
            </a:pPr>
            <a:r>
              <a:rPr lang="en" b="1">
                <a:solidFill>
                  <a:srgbClr val="FCDD16"/>
                </a:solidFill>
                <a:latin typeface="Calibri"/>
                <a:ea typeface="Calibri"/>
                <a:cs typeface="Calibri"/>
                <a:sym typeface="Calibri"/>
              </a:rPr>
              <a:t>Ejemplo del iceberg</a:t>
            </a:r>
            <a:endParaRPr b="1">
              <a:solidFill>
                <a:srgbClr val="FCDD16"/>
              </a:solidFill>
              <a:latin typeface="Calibri"/>
              <a:ea typeface="Calibri"/>
              <a:cs typeface="Calibri"/>
              <a:sym typeface="Calibri"/>
            </a:endParaRPr>
          </a:p>
        </p:txBody>
      </p:sp>
      <p:sp>
        <p:nvSpPr>
          <p:cNvPr id="200" name="Google Shape;200;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1800"/>
              <a:buNone/>
            </a:pPr>
            <a:r>
              <a:rPr lang="en">
                <a:solidFill>
                  <a:schemeClr val="lt1"/>
                </a:solidFill>
              </a:rPr>
              <a:t>En el caso 2, donde los papás no dan permiso para que el hijo vaya a la junta, una de las posibles reacciones es la del estilo competitivo, donde el hijo reacciona así: </a:t>
            </a:r>
            <a:r>
              <a:rPr lang="en" sz="2400" i="1">
                <a:solidFill>
                  <a:schemeClr val="lt1"/>
                </a:solidFill>
              </a:rPr>
              <a:t>“</a:t>
            </a:r>
            <a:r>
              <a:rPr lang="en" sz="1800" i="1">
                <a:solidFill>
                  <a:schemeClr val="lt1"/>
                </a:solidFill>
              </a:rPr>
              <a:t>Ganamos el campeonato y hay que celebrar, mis papás no entienden. Aunque sea una pelea, voy a ir igual”</a:t>
            </a:r>
            <a:r>
              <a:rPr lang="en" sz="1500">
                <a:solidFill>
                  <a:schemeClr val="lt1"/>
                </a:solidFill>
              </a:rPr>
              <a:t>. </a:t>
            </a:r>
            <a:r>
              <a:rPr lang="en">
                <a:solidFill>
                  <a:schemeClr val="lt1"/>
                </a:solidFill>
              </a:rPr>
              <a:t>Esto sería la punta del iceberg.</a:t>
            </a:r>
            <a:endParaRPr>
              <a:solidFill>
                <a:schemeClr val="lt1"/>
              </a:solidFill>
            </a:endParaRPr>
          </a:p>
          <a:p>
            <a:pPr marL="0" lvl="0" indent="0" algn="l" rtl="0">
              <a:lnSpc>
                <a:spcPct val="90000"/>
              </a:lnSpc>
              <a:spcBef>
                <a:spcPts val="1600"/>
              </a:spcBef>
              <a:spcAft>
                <a:spcPts val="0"/>
              </a:spcAft>
              <a:buClr>
                <a:schemeClr val="lt1"/>
              </a:buClr>
              <a:buSzPts val="1800"/>
              <a:buNone/>
            </a:pPr>
            <a:r>
              <a:rPr lang="en" b="1">
                <a:solidFill>
                  <a:schemeClr val="lt1"/>
                </a:solidFill>
              </a:rPr>
              <a:t>¿Qué hay bajo la punta del iceberg, bajo esta reacción?</a:t>
            </a:r>
            <a:endParaRPr b="1">
              <a:solidFill>
                <a:schemeClr val="lt1"/>
              </a:solidFill>
            </a:endParaRPr>
          </a:p>
          <a:p>
            <a:pPr marL="0" lvl="0" indent="0" algn="l" rtl="0">
              <a:lnSpc>
                <a:spcPct val="90000"/>
              </a:lnSpc>
              <a:spcBef>
                <a:spcPts val="1600"/>
              </a:spcBef>
              <a:spcAft>
                <a:spcPts val="0"/>
              </a:spcAft>
              <a:buClr>
                <a:schemeClr val="lt1"/>
              </a:buClr>
              <a:buSzPts val="1800"/>
              <a:buNone/>
            </a:pPr>
            <a:r>
              <a:rPr lang="en" b="1">
                <a:solidFill>
                  <a:schemeClr val="lt1"/>
                </a:solidFill>
              </a:rPr>
              <a:t>Emociones</a:t>
            </a:r>
            <a:r>
              <a:rPr lang="en">
                <a:solidFill>
                  <a:schemeClr val="lt1"/>
                </a:solidFill>
              </a:rPr>
              <a:t>: Rabia, enojo, frustración.</a:t>
            </a:r>
            <a:endParaRPr>
              <a:solidFill>
                <a:schemeClr val="lt1"/>
              </a:solidFill>
            </a:endParaRPr>
          </a:p>
          <a:p>
            <a:pPr marL="0" lvl="0" indent="0" algn="l" rtl="0">
              <a:lnSpc>
                <a:spcPct val="90000"/>
              </a:lnSpc>
              <a:spcBef>
                <a:spcPts val="1600"/>
              </a:spcBef>
              <a:spcAft>
                <a:spcPts val="1600"/>
              </a:spcAft>
              <a:buClr>
                <a:schemeClr val="lt1"/>
              </a:buClr>
              <a:buSzPts val="1800"/>
              <a:buNone/>
            </a:pPr>
            <a:r>
              <a:rPr lang="en" b="1">
                <a:solidFill>
                  <a:schemeClr val="lt1"/>
                </a:solidFill>
              </a:rPr>
              <a:t>Pensamientos</a:t>
            </a:r>
            <a:r>
              <a:rPr lang="en">
                <a:solidFill>
                  <a:schemeClr val="lt1"/>
                </a:solidFill>
              </a:rPr>
              <a:t>: “Mis papás son exagerados, nunca me dejan hacer nada, no piensan en lo que es importante para mí”</a:t>
            </a:r>
            <a:endParaRPr>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4"/>
          <p:cNvSpPr/>
          <p:nvPr/>
        </p:nvSpPr>
        <p:spPr>
          <a:xfrm>
            <a:off x="0" y="0"/>
            <a:ext cx="9144000" cy="5143500"/>
          </a:xfrm>
          <a:prstGeom prst="rect">
            <a:avLst/>
          </a:prstGeom>
          <a:solidFill>
            <a:srgbClr val="189B9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6" name="Google Shape;206;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FCDD16"/>
              </a:buClr>
              <a:buSzPts val="2800"/>
              <a:buFont typeface="Calibri"/>
              <a:buNone/>
            </a:pPr>
            <a:r>
              <a:rPr lang="en" b="1">
                <a:solidFill>
                  <a:srgbClr val="FCDD16"/>
                </a:solidFill>
                <a:latin typeface="Calibri"/>
                <a:ea typeface="Calibri"/>
                <a:cs typeface="Calibri"/>
                <a:sym typeface="Calibri"/>
              </a:rPr>
              <a:t>Instrucciones actividad iceberg </a:t>
            </a:r>
            <a:endParaRPr b="1">
              <a:solidFill>
                <a:srgbClr val="FCDD16"/>
              </a:solidFill>
              <a:latin typeface="Calibri"/>
              <a:ea typeface="Calibri"/>
              <a:cs typeface="Calibri"/>
              <a:sym typeface="Calibri"/>
            </a:endParaRPr>
          </a:p>
        </p:txBody>
      </p:sp>
      <p:sp>
        <p:nvSpPr>
          <p:cNvPr id="207" name="Google Shape;207;p14"/>
          <p:cNvSpPr txBox="1">
            <a:spLocks noGrp="1"/>
          </p:cNvSpPr>
          <p:nvPr>
            <p:ph type="body" idx="1"/>
          </p:nvPr>
        </p:nvSpPr>
        <p:spPr>
          <a:xfrm>
            <a:off x="311700" y="1271341"/>
            <a:ext cx="8520600" cy="2600818"/>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1800"/>
              <a:buNone/>
            </a:pPr>
            <a:r>
              <a:rPr lang="en" sz="2500" b="1">
                <a:solidFill>
                  <a:schemeClr val="lt1"/>
                </a:solidFill>
              </a:rPr>
              <a:t>Ahora van a recibir una guía donde se presenta un caso, y ustedes deben de forma personal completar el iceberg.</a:t>
            </a:r>
            <a:endParaRPr sz="2500" b="1">
              <a:solidFill>
                <a:schemeClr val="lt1"/>
              </a:solidFill>
            </a:endParaRPr>
          </a:p>
          <a:p>
            <a:pPr marL="0" lvl="0" indent="0" algn="l" rtl="0">
              <a:lnSpc>
                <a:spcPct val="90000"/>
              </a:lnSpc>
              <a:spcBef>
                <a:spcPts val="1600"/>
              </a:spcBef>
              <a:spcAft>
                <a:spcPts val="1600"/>
              </a:spcAft>
              <a:buClr>
                <a:schemeClr val="lt1"/>
              </a:buClr>
              <a:buSzPts val="1800"/>
              <a:buNone/>
            </a:pPr>
            <a:r>
              <a:rPr lang="en" sz="2500" b="1">
                <a:solidFill>
                  <a:schemeClr val="lt1"/>
                </a:solidFill>
              </a:rPr>
              <a:t>Deben incluir cuál sería su reacción, y cuáles serían sus sentimientos y pensamientos. Para reconocer sus sentimientos pueden apoyarse en la próxima lámina del power point con la Flor de Plutchik.</a:t>
            </a:r>
            <a:endParaRPr sz="2500" b="1">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5"/>
          <p:cNvSpPr/>
          <p:nvPr/>
        </p:nvSpPr>
        <p:spPr>
          <a:xfrm>
            <a:off x="73" y="5"/>
            <a:ext cx="3791415" cy="5143500"/>
          </a:xfrm>
          <a:prstGeom prst="rect">
            <a:avLst/>
          </a:prstGeom>
          <a:solidFill>
            <a:srgbClr val="8159A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13" name="Google Shape;213;p15"/>
          <p:cNvSpPr txBox="1">
            <a:spLocks noGrp="1"/>
          </p:cNvSpPr>
          <p:nvPr>
            <p:ph type="title"/>
          </p:nvPr>
        </p:nvSpPr>
        <p:spPr>
          <a:xfrm>
            <a:off x="311700" y="795898"/>
            <a:ext cx="3048188" cy="575701"/>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800"/>
              <a:buFont typeface="Calibri"/>
              <a:buNone/>
            </a:pPr>
            <a:r>
              <a:rPr lang="en" b="1">
                <a:solidFill>
                  <a:schemeClr val="lt1"/>
                </a:solidFill>
                <a:latin typeface="Calibri"/>
                <a:ea typeface="Calibri"/>
                <a:cs typeface="Calibri"/>
                <a:sym typeface="Calibri"/>
              </a:rPr>
              <a:t>Flor de Plutchik </a:t>
            </a:r>
            <a:endParaRPr b="1">
              <a:solidFill>
                <a:schemeClr val="lt1"/>
              </a:solidFill>
              <a:latin typeface="Calibri"/>
              <a:ea typeface="Calibri"/>
              <a:cs typeface="Calibri"/>
              <a:sym typeface="Calibri"/>
            </a:endParaRPr>
          </a:p>
        </p:txBody>
      </p:sp>
      <p:sp>
        <p:nvSpPr>
          <p:cNvPr id="214" name="Google Shape;214;p15"/>
          <p:cNvSpPr txBox="1">
            <a:spLocks noGrp="1"/>
          </p:cNvSpPr>
          <p:nvPr>
            <p:ph type="body" idx="1"/>
          </p:nvPr>
        </p:nvSpPr>
        <p:spPr>
          <a:xfrm>
            <a:off x="311700" y="1503349"/>
            <a:ext cx="3292737" cy="244133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1800"/>
              <a:buNone/>
            </a:pPr>
            <a:r>
              <a:rPr lang="en" sz="2300">
                <a:solidFill>
                  <a:schemeClr val="lt1"/>
                </a:solidFill>
              </a:rPr>
              <a:t>Esta flor muestra diferentes emociones. </a:t>
            </a:r>
            <a:endParaRPr sz="2300">
              <a:solidFill>
                <a:schemeClr val="lt1"/>
              </a:solidFill>
            </a:endParaRPr>
          </a:p>
          <a:p>
            <a:pPr marL="0" lvl="0" indent="0" algn="l" rtl="0">
              <a:lnSpc>
                <a:spcPct val="90000"/>
              </a:lnSpc>
              <a:spcBef>
                <a:spcPts val="1600"/>
              </a:spcBef>
              <a:spcAft>
                <a:spcPts val="1600"/>
              </a:spcAft>
              <a:buClr>
                <a:schemeClr val="lt1"/>
              </a:buClr>
              <a:buSzPts val="1800"/>
              <a:buNone/>
            </a:pPr>
            <a:r>
              <a:rPr lang="en" sz="2300">
                <a:solidFill>
                  <a:schemeClr val="lt1"/>
                </a:solidFill>
              </a:rPr>
              <a:t>Los estudiantes pueden apoyarse en esta información para completar los sentimientos del iceberg.</a:t>
            </a:r>
            <a:r>
              <a:rPr lang="en">
                <a:solidFill>
                  <a:schemeClr val="lt1"/>
                </a:solidFill>
              </a:rPr>
              <a:t>  </a:t>
            </a:r>
            <a:endParaRPr>
              <a:solidFill>
                <a:schemeClr val="lt1"/>
              </a:solidFill>
            </a:endParaRPr>
          </a:p>
        </p:txBody>
      </p:sp>
      <p:pic>
        <p:nvPicPr>
          <p:cNvPr id="215" name="Google Shape;215;p15" descr="La RUEDA de las EMOCIONES de Robert Plutchik"/>
          <p:cNvPicPr preferRelativeResize="0"/>
          <p:nvPr/>
        </p:nvPicPr>
        <p:blipFill rotWithShape="1">
          <a:blip r:embed="rId3">
            <a:alphaModFix/>
          </a:blip>
          <a:srcRect/>
          <a:stretch/>
        </p:blipFill>
        <p:spPr>
          <a:xfrm>
            <a:off x="3791489" y="0"/>
            <a:ext cx="5358525"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p:nvPr/>
        </p:nvSpPr>
        <p:spPr>
          <a:xfrm>
            <a:off x="0" y="0"/>
            <a:ext cx="9144000" cy="5143500"/>
          </a:xfrm>
          <a:prstGeom prst="rect">
            <a:avLst/>
          </a:prstGeom>
          <a:solidFill>
            <a:srgbClr val="F7A00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99" name="Google Shape;99;p2"/>
          <p:cNvSpPr txBox="1">
            <a:spLocks noGrp="1"/>
          </p:cNvSpPr>
          <p:nvPr>
            <p:ph type="ctrTitle"/>
          </p:nvPr>
        </p:nvSpPr>
        <p:spPr>
          <a:xfrm>
            <a:off x="311700" y="559737"/>
            <a:ext cx="8520600" cy="1366500"/>
          </a:xfrm>
          <a:prstGeom prst="rect">
            <a:avLst/>
          </a:prstGeom>
          <a:noFill/>
          <a:ln>
            <a:noFill/>
          </a:ln>
        </p:spPr>
        <p:txBody>
          <a:bodyPr spcFirstLastPara="1" wrap="square" lIns="91425" tIns="91425" rIns="91425" bIns="91425" anchor="b" anchorCtr="0">
            <a:noAutofit/>
          </a:bodyPr>
          <a:lstStyle/>
          <a:p>
            <a:pPr marL="0" lvl="0" indent="0" algn="ctr" rtl="0">
              <a:lnSpc>
                <a:spcPct val="90000"/>
              </a:lnSpc>
              <a:spcBef>
                <a:spcPts val="0"/>
              </a:spcBef>
              <a:spcAft>
                <a:spcPts val="0"/>
              </a:spcAft>
              <a:buClr>
                <a:schemeClr val="lt1"/>
              </a:buClr>
              <a:buSzPts val="4000"/>
              <a:buFont typeface="Calibri"/>
              <a:buNone/>
            </a:pPr>
            <a:r>
              <a:rPr lang="en" sz="4000" b="1">
                <a:solidFill>
                  <a:schemeClr val="lt1"/>
                </a:solidFill>
                <a:latin typeface="Calibri"/>
                <a:ea typeface="Calibri"/>
                <a:cs typeface="Calibri"/>
                <a:sym typeface="Calibri"/>
              </a:rPr>
              <a:t>¿Cómo reaccionamos frente </a:t>
            </a:r>
            <a:br>
              <a:rPr lang="en" sz="4000" b="1">
                <a:solidFill>
                  <a:schemeClr val="lt1"/>
                </a:solidFill>
                <a:latin typeface="Calibri"/>
                <a:ea typeface="Calibri"/>
                <a:cs typeface="Calibri"/>
                <a:sym typeface="Calibri"/>
              </a:rPr>
            </a:br>
            <a:r>
              <a:rPr lang="en" sz="4000" b="1">
                <a:solidFill>
                  <a:schemeClr val="lt1"/>
                </a:solidFill>
                <a:latin typeface="Calibri"/>
                <a:ea typeface="Calibri"/>
                <a:cs typeface="Calibri"/>
                <a:sym typeface="Calibri"/>
              </a:rPr>
              <a:t>a conflictos?</a:t>
            </a:r>
            <a:endParaRPr sz="4000" b="1">
              <a:solidFill>
                <a:schemeClr val="lt1"/>
              </a:solidFill>
              <a:latin typeface="Calibri"/>
              <a:ea typeface="Calibri"/>
              <a:cs typeface="Calibri"/>
              <a:sym typeface="Calibri"/>
            </a:endParaRPr>
          </a:p>
        </p:txBody>
      </p:sp>
      <p:sp>
        <p:nvSpPr>
          <p:cNvPr id="100" name="Google Shape;100;p2"/>
          <p:cNvSpPr txBox="1">
            <a:spLocks noGrp="1"/>
          </p:cNvSpPr>
          <p:nvPr>
            <p:ph type="subTitle" idx="1"/>
          </p:nvPr>
        </p:nvSpPr>
        <p:spPr>
          <a:xfrm>
            <a:off x="862642" y="2225615"/>
            <a:ext cx="7530860" cy="2796835"/>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lt1"/>
              </a:buClr>
              <a:buSzPts val="2400"/>
              <a:buNone/>
            </a:pPr>
            <a:r>
              <a:rPr lang="en" sz="2400" b="1">
                <a:solidFill>
                  <a:schemeClr val="lt1"/>
                </a:solidFill>
              </a:rPr>
              <a:t>Vamos a leer 3 casos, para conocer cómo cada uno de nosotros tiende a enfrentar los conflictos. </a:t>
            </a:r>
            <a:endParaRPr sz="2400" b="1">
              <a:solidFill>
                <a:schemeClr val="lt1"/>
              </a:solidFill>
            </a:endParaRPr>
          </a:p>
          <a:p>
            <a:pPr marL="0" lvl="0" indent="0" algn="ctr" rtl="0">
              <a:lnSpc>
                <a:spcPct val="90000"/>
              </a:lnSpc>
              <a:spcBef>
                <a:spcPts val="0"/>
              </a:spcBef>
              <a:spcAft>
                <a:spcPts val="0"/>
              </a:spcAft>
              <a:buClr>
                <a:schemeClr val="lt1"/>
              </a:buClr>
              <a:buSzPts val="2400"/>
              <a:buNone/>
            </a:pPr>
            <a:r>
              <a:rPr lang="en" sz="2400" b="1">
                <a:solidFill>
                  <a:schemeClr val="lt1"/>
                </a:solidFill>
              </a:rPr>
              <a:t>Luego de cada caso aparecerán posibles reacciones. Deberán escuchar atentamente el caso y escribir de manera individual en una hoja la alternativa que más represente qué harían ustedes en esa situación.</a:t>
            </a:r>
            <a:endParaRPr sz="2400" b="1">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p:nvPr/>
        </p:nvSpPr>
        <p:spPr>
          <a:xfrm>
            <a:off x="0" y="0"/>
            <a:ext cx="9144000" cy="5143500"/>
          </a:xfrm>
          <a:prstGeom prst="rect">
            <a:avLst/>
          </a:prstGeom>
          <a:solidFill>
            <a:srgbClr val="9172B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06" name="Google Shape;106;p3"/>
          <p:cNvSpPr txBox="1">
            <a:spLocks noGrp="1"/>
          </p:cNvSpPr>
          <p:nvPr>
            <p:ph type="title"/>
          </p:nvPr>
        </p:nvSpPr>
        <p:spPr>
          <a:xfrm>
            <a:off x="311700" y="704606"/>
            <a:ext cx="1879409" cy="754047"/>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FCDD16"/>
              </a:buClr>
              <a:buSzPts val="2800"/>
              <a:buFont typeface="Calibri"/>
              <a:buNone/>
            </a:pPr>
            <a:r>
              <a:rPr lang="en" sz="4800" b="1">
                <a:solidFill>
                  <a:srgbClr val="FCDD16"/>
                </a:solidFill>
                <a:latin typeface="Calibri"/>
                <a:ea typeface="Calibri"/>
                <a:cs typeface="Calibri"/>
                <a:sym typeface="Calibri"/>
              </a:rPr>
              <a:t>Caso 1 </a:t>
            </a:r>
            <a:endParaRPr sz="4800" b="1">
              <a:solidFill>
                <a:srgbClr val="FCDD16"/>
              </a:solidFill>
              <a:latin typeface="Calibri"/>
              <a:ea typeface="Calibri"/>
              <a:cs typeface="Calibri"/>
              <a:sym typeface="Calibri"/>
            </a:endParaRPr>
          </a:p>
        </p:txBody>
      </p:sp>
      <p:sp>
        <p:nvSpPr>
          <p:cNvPr id="107" name="Google Shape;107;p3"/>
          <p:cNvSpPr txBox="1">
            <a:spLocks noGrp="1"/>
          </p:cNvSpPr>
          <p:nvPr>
            <p:ph type="body" idx="1"/>
          </p:nvPr>
        </p:nvSpPr>
        <p:spPr>
          <a:xfrm>
            <a:off x="311700" y="1458653"/>
            <a:ext cx="8520600" cy="2457739"/>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1600"/>
              </a:spcAft>
              <a:buClr>
                <a:schemeClr val="lt1"/>
              </a:buClr>
              <a:buSzPts val="1800"/>
              <a:buNone/>
            </a:pPr>
            <a:r>
              <a:rPr lang="en" sz="3100">
                <a:solidFill>
                  <a:schemeClr val="lt1"/>
                </a:solidFill>
              </a:rPr>
              <a:t>Nuestro colegio se incorporó a una campaña de reciclaje de la comuna. Hasta ahí iba todo bien. Pero, eso causó que instalaran tremendos basureros de distintas cosas en la mitad del patio y ahora no tenemos donde estar en el recreo.</a:t>
            </a:r>
            <a:endParaRPr sz="310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p:nvPr/>
        </p:nvSpPr>
        <p:spPr>
          <a:xfrm>
            <a:off x="0" y="0"/>
            <a:ext cx="9144000" cy="5143500"/>
          </a:xfrm>
          <a:prstGeom prst="rect">
            <a:avLst/>
          </a:prstGeom>
          <a:solidFill>
            <a:srgbClr val="189B9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13" name="Google Shape;113;p4"/>
          <p:cNvSpPr txBox="1">
            <a:spLocks noGrp="1"/>
          </p:cNvSpPr>
          <p:nvPr>
            <p:ph type="title"/>
          </p:nvPr>
        </p:nvSpPr>
        <p:spPr>
          <a:xfrm>
            <a:off x="2161484" y="183320"/>
            <a:ext cx="4821030" cy="519359"/>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800"/>
              <a:buFont typeface="Calibri"/>
              <a:buNone/>
            </a:pPr>
            <a:r>
              <a:rPr lang="en" b="1">
                <a:solidFill>
                  <a:schemeClr val="lt1"/>
                </a:solidFill>
                <a:latin typeface="Calibri"/>
                <a:ea typeface="Calibri"/>
                <a:cs typeface="Calibri"/>
                <a:sym typeface="Calibri"/>
              </a:rPr>
              <a:t>Posibilidades de reacción </a:t>
            </a:r>
            <a:endParaRPr b="1">
              <a:solidFill>
                <a:schemeClr val="lt1"/>
              </a:solidFill>
              <a:latin typeface="Calibri"/>
              <a:ea typeface="Calibri"/>
              <a:cs typeface="Calibri"/>
              <a:sym typeface="Calibri"/>
            </a:endParaRPr>
          </a:p>
        </p:txBody>
      </p:sp>
      <p:graphicFrame>
        <p:nvGraphicFramePr>
          <p:cNvPr id="114" name="Google Shape;114;p4"/>
          <p:cNvGraphicFramePr/>
          <p:nvPr/>
        </p:nvGraphicFramePr>
        <p:xfrm>
          <a:off x="274356" y="885999"/>
          <a:ext cx="8595250" cy="3666550"/>
        </p:xfrm>
        <a:graphic>
          <a:graphicData uri="http://schemas.openxmlformats.org/drawingml/2006/table">
            <a:tbl>
              <a:tblPr>
                <a:noFill/>
                <a:tableStyleId>{AD3AE3B9-7D61-41D0-815A-70CAAD4B2577}</a:tableStyleId>
              </a:tblPr>
              <a:tblGrid>
                <a:gridCol w="1719050">
                  <a:extLst>
                    <a:ext uri="{9D8B030D-6E8A-4147-A177-3AD203B41FA5}">
                      <a16:colId xmlns:a16="http://schemas.microsoft.com/office/drawing/2014/main" val="20000"/>
                    </a:ext>
                  </a:extLst>
                </a:gridCol>
                <a:gridCol w="1719050">
                  <a:extLst>
                    <a:ext uri="{9D8B030D-6E8A-4147-A177-3AD203B41FA5}">
                      <a16:colId xmlns:a16="http://schemas.microsoft.com/office/drawing/2014/main" val="20001"/>
                    </a:ext>
                  </a:extLst>
                </a:gridCol>
                <a:gridCol w="1719050">
                  <a:extLst>
                    <a:ext uri="{9D8B030D-6E8A-4147-A177-3AD203B41FA5}">
                      <a16:colId xmlns:a16="http://schemas.microsoft.com/office/drawing/2014/main" val="20002"/>
                    </a:ext>
                  </a:extLst>
                </a:gridCol>
                <a:gridCol w="1719050">
                  <a:extLst>
                    <a:ext uri="{9D8B030D-6E8A-4147-A177-3AD203B41FA5}">
                      <a16:colId xmlns:a16="http://schemas.microsoft.com/office/drawing/2014/main" val="20003"/>
                    </a:ext>
                  </a:extLst>
                </a:gridCol>
                <a:gridCol w="1719050">
                  <a:extLst>
                    <a:ext uri="{9D8B030D-6E8A-4147-A177-3AD203B41FA5}">
                      <a16:colId xmlns:a16="http://schemas.microsoft.com/office/drawing/2014/main" val="20004"/>
                    </a:ext>
                  </a:extLst>
                </a:gridCol>
              </a:tblGrid>
              <a:tr h="3666550">
                <a:tc>
                  <a:txBody>
                    <a:bodyPr/>
                    <a:lstStyle/>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2400"/>
                        <a:buFont typeface="Calibri"/>
                        <a:buNone/>
                      </a:pPr>
                      <a:r>
                        <a:rPr lang="en" sz="2400" u="none" strike="noStrike" cap="none">
                          <a:solidFill>
                            <a:schemeClr val="lt1"/>
                          </a:solidFill>
                          <a:latin typeface="Calibri"/>
                          <a:ea typeface="Calibri"/>
                          <a:cs typeface="Calibri"/>
                          <a:sym typeface="Calibri"/>
                        </a:rPr>
                        <a:t>1</a:t>
                      </a:r>
                      <a:endParaRPr sz="24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1600"/>
                        <a:buFont typeface="Calibri"/>
                        <a:buNone/>
                      </a:pPr>
                      <a:r>
                        <a:rPr lang="en" sz="1600" u="none" strike="noStrike" cap="none">
                          <a:solidFill>
                            <a:schemeClr val="lt1"/>
                          </a:solidFill>
                          <a:latin typeface="Calibri"/>
                          <a:ea typeface="Calibri"/>
                          <a:cs typeface="Calibri"/>
                          <a:sym typeface="Calibri"/>
                        </a:rPr>
                        <a:t>A mí me encantaba ese lugar. Pero buscaremos otro. Entiendo que el reciclaje es más importante.</a:t>
                      </a: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2400"/>
                        <a:buFont typeface="Calibri"/>
                        <a:buNone/>
                      </a:pPr>
                      <a:r>
                        <a:rPr lang="en" sz="2400" u="none" strike="noStrike" cap="none">
                          <a:solidFill>
                            <a:schemeClr val="lt1"/>
                          </a:solidFill>
                          <a:latin typeface="Calibri"/>
                          <a:ea typeface="Calibri"/>
                          <a:cs typeface="Calibri"/>
                          <a:sym typeface="Calibri"/>
                        </a:rPr>
                        <a:t>2</a:t>
                      </a:r>
                      <a:endParaRPr sz="24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1600"/>
                        <a:buFont typeface="Calibri"/>
                        <a:buNone/>
                      </a:pPr>
                      <a:r>
                        <a:rPr lang="en" sz="1600" u="none" strike="noStrike" cap="none">
                          <a:solidFill>
                            <a:schemeClr val="lt1"/>
                          </a:solidFill>
                          <a:latin typeface="Calibri"/>
                          <a:ea typeface="Calibri"/>
                          <a:cs typeface="Calibri"/>
                          <a:sym typeface="Calibri"/>
                        </a:rPr>
                        <a:t>No veo problema, tampoco era un lugar muy bueno para nosotros.</a:t>
                      </a:r>
                      <a:endParaRPr sz="1600" u="none" strike="noStrike" cap="none">
                        <a:solidFill>
                          <a:schemeClr val="lt1"/>
                        </a:solidFill>
                        <a:latin typeface="Calibri"/>
                        <a:ea typeface="Calibri"/>
                        <a:cs typeface="Calibri"/>
                        <a:sym typeface="Calibri"/>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2400"/>
                        <a:buFont typeface="Calibri"/>
                        <a:buNone/>
                      </a:pPr>
                      <a:r>
                        <a:rPr lang="en" sz="2400" u="none" strike="noStrike" cap="none">
                          <a:solidFill>
                            <a:schemeClr val="lt1"/>
                          </a:solidFill>
                          <a:latin typeface="Calibri"/>
                          <a:ea typeface="Calibri"/>
                          <a:cs typeface="Calibri"/>
                          <a:sym typeface="Calibri"/>
                        </a:rPr>
                        <a:t>3</a:t>
                      </a:r>
                      <a:endParaRPr sz="24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1600"/>
                        <a:buFont typeface="Calibri"/>
                        <a:buNone/>
                      </a:pPr>
                      <a:r>
                        <a:rPr lang="en" sz="1600" u="none" strike="noStrike" cap="none">
                          <a:solidFill>
                            <a:schemeClr val="lt1"/>
                          </a:solidFill>
                          <a:latin typeface="Calibri"/>
                          <a:ea typeface="Calibri"/>
                          <a:cs typeface="Calibri"/>
                          <a:sym typeface="Calibri"/>
                        </a:rPr>
                        <a:t>El reciclaje es muy importante pero nosotros necesitamos un buen lugar para el recreo. Compartamos el espacio aunque quede pequeño.</a:t>
                      </a:r>
                      <a:endParaRPr sz="1600" u="none" strike="noStrike" cap="none">
                        <a:solidFill>
                          <a:schemeClr val="lt1"/>
                        </a:solidFill>
                        <a:latin typeface="Calibri"/>
                        <a:ea typeface="Calibri"/>
                        <a:cs typeface="Calibri"/>
                        <a:sym typeface="Calibri"/>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2400"/>
                        <a:buFont typeface="Calibri"/>
                        <a:buNone/>
                      </a:pPr>
                      <a:r>
                        <a:rPr lang="en" sz="2400" u="none" strike="noStrike" cap="none">
                          <a:solidFill>
                            <a:schemeClr val="lt1"/>
                          </a:solidFill>
                          <a:latin typeface="Calibri"/>
                          <a:ea typeface="Calibri"/>
                          <a:cs typeface="Calibri"/>
                          <a:sym typeface="Calibri"/>
                        </a:rPr>
                        <a:t>4</a:t>
                      </a:r>
                      <a:endParaRPr sz="24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1600"/>
                        <a:buFont typeface="Calibri"/>
                        <a:buNone/>
                      </a:pPr>
                      <a:r>
                        <a:rPr lang="en" sz="1600" u="none" strike="noStrike" cap="none">
                          <a:solidFill>
                            <a:schemeClr val="lt1"/>
                          </a:solidFill>
                          <a:latin typeface="Calibri"/>
                          <a:ea typeface="Calibri"/>
                          <a:cs typeface="Calibri"/>
                          <a:sym typeface="Calibri"/>
                        </a:rPr>
                        <a:t>Las dos cosas son fundamentales. Hagamos una lluvia de ideas para solucionarlo y después pedimos una reunión con la dirección.</a:t>
                      </a: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2400"/>
                        <a:buFont typeface="Calibri"/>
                        <a:buNone/>
                      </a:pPr>
                      <a:r>
                        <a:rPr lang="en" sz="2400" u="none" strike="noStrike" cap="none">
                          <a:solidFill>
                            <a:schemeClr val="lt1"/>
                          </a:solidFill>
                          <a:latin typeface="Calibri"/>
                          <a:ea typeface="Calibri"/>
                          <a:cs typeface="Calibri"/>
                          <a:sym typeface="Calibri"/>
                        </a:rPr>
                        <a:t>5</a:t>
                      </a:r>
                      <a:endParaRPr sz="24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600"/>
                        <a:buFont typeface="Calibri"/>
                        <a:buNone/>
                      </a:pPr>
                      <a:endParaRPr sz="160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1600"/>
                        <a:buFont typeface="Calibri"/>
                        <a:buNone/>
                      </a:pPr>
                      <a:r>
                        <a:rPr lang="en" sz="1600" u="none" strike="noStrike" cap="none">
                          <a:solidFill>
                            <a:schemeClr val="lt1"/>
                          </a:solidFill>
                          <a:latin typeface="Calibri"/>
                          <a:ea typeface="Calibri"/>
                          <a:cs typeface="Calibri"/>
                          <a:sym typeface="Calibri"/>
                        </a:rPr>
                        <a:t>El recreo, el aire libre y el espacio son derechos de nosotros. Los basureros los tienen que instalar en otro lugar. Yo voy a seguir estando ahí.</a:t>
                      </a:r>
                      <a:endParaRPr sz="1600" u="none" strike="noStrike" cap="none">
                        <a:solidFill>
                          <a:schemeClr val="lt1"/>
                        </a:solidFill>
                        <a:latin typeface="Calibri"/>
                        <a:ea typeface="Calibri"/>
                        <a:cs typeface="Calibri"/>
                        <a:sym typeface="Calibri"/>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15" name="Google Shape;115;p4"/>
          <p:cNvSpPr/>
          <p:nvPr/>
        </p:nvSpPr>
        <p:spPr>
          <a:xfrm>
            <a:off x="162531" y="1013628"/>
            <a:ext cx="8595300" cy="3563700"/>
          </a:xfrm>
          <a:prstGeom prst="rect">
            <a:avLst/>
          </a:prstGeom>
          <a:no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116" name="Google Shape;116;p4"/>
          <p:cNvCxnSpPr/>
          <p:nvPr/>
        </p:nvCxnSpPr>
        <p:spPr>
          <a:xfrm>
            <a:off x="1945781" y="1008295"/>
            <a:ext cx="0" cy="3574500"/>
          </a:xfrm>
          <a:prstGeom prst="straightConnector1">
            <a:avLst/>
          </a:prstGeom>
          <a:noFill/>
          <a:ln w="9525" cap="flat" cmpd="sng">
            <a:solidFill>
              <a:schemeClr val="lt1"/>
            </a:solidFill>
            <a:prstDash val="solid"/>
            <a:miter lim="800000"/>
            <a:headEnd type="none" w="sm" len="sm"/>
            <a:tailEnd type="none" w="sm" len="sm"/>
          </a:ln>
        </p:spPr>
      </p:cxnSp>
      <p:cxnSp>
        <p:nvCxnSpPr>
          <p:cNvPr id="117" name="Google Shape;117;p4"/>
          <p:cNvCxnSpPr/>
          <p:nvPr/>
        </p:nvCxnSpPr>
        <p:spPr>
          <a:xfrm>
            <a:off x="3721393" y="978195"/>
            <a:ext cx="0" cy="3574354"/>
          </a:xfrm>
          <a:prstGeom prst="straightConnector1">
            <a:avLst/>
          </a:prstGeom>
          <a:noFill/>
          <a:ln w="9525" cap="flat" cmpd="sng">
            <a:solidFill>
              <a:schemeClr val="lt1"/>
            </a:solidFill>
            <a:prstDash val="solid"/>
            <a:miter lim="800000"/>
            <a:headEnd type="none" w="sm" len="sm"/>
            <a:tailEnd type="none" w="sm" len="sm"/>
          </a:ln>
        </p:spPr>
      </p:cxnSp>
      <p:cxnSp>
        <p:nvCxnSpPr>
          <p:cNvPr id="118" name="Google Shape;118;p4"/>
          <p:cNvCxnSpPr/>
          <p:nvPr/>
        </p:nvCxnSpPr>
        <p:spPr>
          <a:xfrm>
            <a:off x="5497030" y="978195"/>
            <a:ext cx="0" cy="3574354"/>
          </a:xfrm>
          <a:prstGeom prst="straightConnector1">
            <a:avLst/>
          </a:prstGeom>
          <a:noFill/>
          <a:ln w="9525" cap="flat" cmpd="sng">
            <a:solidFill>
              <a:schemeClr val="lt1"/>
            </a:solidFill>
            <a:prstDash val="solid"/>
            <a:miter lim="800000"/>
            <a:headEnd type="none" w="sm" len="sm"/>
            <a:tailEnd type="none" w="sm" len="sm"/>
          </a:ln>
        </p:spPr>
      </p:cxnSp>
      <p:cxnSp>
        <p:nvCxnSpPr>
          <p:cNvPr id="119" name="Google Shape;119;p4"/>
          <p:cNvCxnSpPr/>
          <p:nvPr/>
        </p:nvCxnSpPr>
        <p:spPr>
          <a:xfrm>
            <a:off x="7219505" y="999460"/>
            <a:ext cx="0" cy="3574354"/>
          </a:xfrm>
          <a:prstGeom prst="straightConnector1">
            <a:avLst/>
          </a:prstGeom>
          <a:noFill/>
          <a:ln w="9525" cap="flat" cmpd="sng">
            <a:solidFill>
              <a:schemeClr val="lt1"/>
            </a:solidFill>
            <a:prstDash val="solid"/>
            <a:miter lim="800000"/>
            <a:headEnd type="none" w="sm" len="sm"/>
            <a:tailEnd type="none" w="sm" len="sm"/>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5"/>
          <p:cNvSpPr/>
          <p:nvPr/>
        </p:nvSpPr>
        <p:spPr>
          <a:xfrm>
            <a:off x="0" y="0"/>
            <a:ext cx="9144000" cy="5143500"/>
          </a:xfrm>
          <a:prstGeom prst="rect">
            <a:avLst/>
          </a:prstGeom>
          <a:solidFill>
            <a:srgbClr val="9172B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25" name="Google Shape;125;p5"/>
          <p:cNvSpPr txBox="1">
            <a:spLocks noGrp="1"/>
          </p:cNvSpPr>
          <p:nvPr>
            <p:ph type="title"/>
          </p:nvPr>
        </p:nvSpPr>
        <p:spPr>
          <a:xfrm>
            <a:off x="311700" y="479403"/>
            <a:ext cx="1879409" cy="754047"/>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FCDD16"/>
              </a:buClr>
              <a:buSzPts val="2800"/>
              <a:buFont typeface="Calibri"/>
              <a:buNone/>
            </a:pPr>
            <a:r>
              <a:rPr lang="en" sz="4800" b="1">
                <a:solidFill>
                  <a:srgbClr val="FCDD16"/>
                </a:solidFill>
                <a:latin typeface="Calibri"/>
                <a:ea typeface="Calibri"/>
                <a:cs typeface="Calibri"/>
                <a:sym typeface="Calibri"/>
              </a:rPr>
              <a:t>Caso 2 </a:t>
            </a:r>
            <a:endParaRPr sz="4800" b="1">
              <a:solidFill>
                <a:srgbClr val="FCDD16"/>
              </a:solidFill>
              <a:latin typeface="Calibri"/>
              <a:ea typeface="Calibri"/>
              <a:cs typeface="Calibri"/>
              <a:sym typeface="Calibri"/>
            </a:endParaRPr>
          </a:p>
        </p:txBody>
      </p:sp>
      <p:sp>
        <p:nvSpPr>
          <p:cNvPr id="126" name="Google Shape;126;p5"/>
          <p:cNvSpPr txBox="1">
            <a:spLocks noGrp="1"/>
          </p:cNvSpPr>
          <p:nvPr>
            <p:ph type="body" idx="1"/>
          </p:nvPr>
        </p:nvSpPr>
        <p:spPr>
          <a:xfrm>
            <a:off x="311700" y="1380225"/>
            <a:ext cx="8520600" cy="36165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1600"/>
              </a:spcAft>
              <a:buClr>
                <a:schemeClr val="lt1"/>
              </a:buClr>
              <a:buSzPts val="1800"/>
              <a:buNone/>
            </a:pPr>
            <a:r>
              <a:rPr lang="en" sz="3200" b="1">
                <a:solidFill>
                  <a:schemeClr val="lt1"/>
                </a:solidFill>
              </a:rPr>
              <a:t>El fin de semana hay una entretenida junta en la casa de un compañero, vamos a celebrar que el colegio ganó un campeonato deportivo intercolegios. Todos mis amigos van. Mis papás no me quieren dejar ir, dicen que no puedo estar hasta tan tarde fuera, que no conocen el lugar y que les preocupa cómo me vuelvo.</a:t>
            </a:r>
            <a:endParaRPr sz="3200" b="1">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6"/>
          <p:cNvSpPr/>
          <p:nvPr/>
        </p:nvSpPr>
        <p:spPr>
          <a:xfrm>
            <a:off x="0" y="0"/>
            <a:ext cx="9144000" cy="5143500"/>
          </a:xfrm>
          <a:prstGeom prst="rect">
            <a:avLst/>
          </a:prstGeom>
          <a:solidFill>
            <a:srgbClr val="189B9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graphicFrame>
        <p:nvGraphicFramePr>
          <p:cNvPr id="132" name="Google Shape;132;p6"/>
          <p:cNvGraphicFramePr/>
          <p:nvPr/>
        </p:nvGraphicFramePr>
        <p:xfrm>
          <a:off x="274357" y="796002"/>
          <a:ext cx="3000000" cy="3000000"/>
        </p:xfrm>
        <a:graphic>
          <a:graphicData uri="http://schemas.openxmlformats.org/drawingml/2006/table">
            <a:tbl>
              <a:tblPr>
                <a:noFill/>
                <a:tableStyleId>{06766E90-76D9-4F48-A53F-6851E9F902AF}</a:tableStyleId>
              </a:tblPr>
              <a:tblGrid>
                <a:gridCol w="1719050">
                  <a:extLst>
                    <a:ext uri="{9D8B030D-6E8A-4147-A177-3AD203B41FA5}">
                      <a16:colId xmlns:a16="http://schemas.microsoft.com/office/drawing/2014/main" val="20000"/>
                    </a:ext>
                  </a:extLst>
                </a:gridCol>
                <a:gridCol w="1719050">
                  <a:extLst>
                    <a:ext uri="{9D8B030D-6E8A-4147-A177-3AD203B41FA5}">
                      <a16:colId xmlns:a16="http://schemas.microsoft.com/office/drawing/2014/main" val="20001"/>
                    </a:ext>
                  </a:extLst>
                </a:gridCol>
                <a:gridCol w="1719050">
                  <a:extLst>
                    <a:ext uri="{9D8B030D-6E8A-4147-A177-3AD203B41FA5}">
                      <a16:colId xmlns:a16="http://schemas.microsoft.com/office/drawing/2014/main" val="20002"/>
                    </a:ext>
                  </a:extLst>
                </a:gridCol>
                <a:gridCol w="1719050">
                  <a:extLst>
                    <a:ext uri="{9D8B030D-6E8A-4147-A177-3AD203B41FA5}">
                      <a16:colId xmlns:a16="http://schemas.microsoft.com/office/drawing/2014/main" val="20003"/>
                    </a:ext>
                  </a:extLst>
                </a:gridCol>
                <a:gridCol w="1719050">
                  <a:extLst>
                    <a:ext uri="{9D8B030D-6E8A-4147-A177-3AD203B41FA5}">
                      <a16:colId xmlns:a16="http://schemas.microsoft.com/office/drawing/2014/main" val="20004"/>
                    </a:ext>
                  </a:extLst>
                </a:gridCol>
              </a:tblGrid>
              <a:tr h="3652225">
                <a:tc>
                  <a:txBody>
                    <a:bodyPr/>
                    <a:lstStyle/>
                    <a:p>
                      <a:pPr marL="0" marR="0" lvl="0" indent="0" algn="ctr" rtl="0">
                        <a:lnSpc>
                          <a:spcPct val="100000"/>
                        </a:lnSpc>
                        <a:spcBef>
                          <a:spcPts val="0"/>
                        </a:spcBef>
                        <a:spcAft>
                          <a:spcPts val="0"/>
                        </a:spcAft>
                        <a:buClr>
                          <a:schemeClr val="dk1"/>
                        </a:buClr>
                        <a:buSzPts val="1500"/>
                        <a:buFont typeface="Calibri"/>
                        <a:buNone/>
                      </a:pPr>
                      <a:endParaRPr sz="1500" u="none" strike="noStrike" cap="none">
                        <a:solidFill>
                          <a:schemeClr val="lt1"/>
                        </a:solidFill>
                      </a:endParaRPr>
                    </a:p>
                    <a:p>
                      <a:pPr marL="0" marR="0" lvl="0" indent="0" algn="ctr" rtl="0">
                        <a:lnSpc>
                          <a:spcPct val="100000"/>
                        </a:lnSpc>
                        <a:spcBef>
                          <a:spcPts val="0"/>
                        </a:spcBef>
                        <a:spcAft>
                          <a:spcPts val="0"/>
                        </a:spcAft>
                        <a:buClr>
                          <a:schemeClr val="lt1"/>
                        </a:buClr>
                        <a:buSzPts val="2300"/>
                        <a:buFont typeface="Calibri"/>
                        <a:buNone/>
                      </a:pPr>
                      <a:r>
                        <a:rPr lang="en" sz="2300" u="none" strike="noStrike" cap="none">
                          <a:solidFill>
                            <a:schemeClr val="lt1"/>
                          </a:solidFill>
                        </a:rPr>
                        <a:t>1</a:t>
                      </a:r>
                      <a:endParaRPr sz="2300" u="none" strike="noStrike" cap="none">
                        <a:solidFill>
                          <a:schemeClr val="lt1"/>
                        </a:solidFill>
                      </a:endParaRPr>
                    </a:p>
                    <a:p>
                      <a:pPr marL="0" marR="0" lvl="0" indent="0" algn="ctr" rtl="0">
                        <a:lnSpc>
                          <a:spcPct val="100000"/>
                        </a:lnSpc>
                        <a:spcBef>
                          <a:spcPts val="0"/>
                        </a:spcBef>
                        <a:spcAft>
                          <a:spcPts val="0"/>
                        </a:spcAft>
                        <a:buClr>
                          <a:schemeClr val="dk1"/>
                        </a:buClr>
                        <a:buSzPts val="2300"/>
                        <a:buFont typeface="Calibri"/>
                        <a:buNone/>
                      </a:pPr>
                      <a:endParaRPr sz="2300" u="none" strike="noStrike" cap="none">
                        <a:solidFill>
                          <a:schemeClr val="lt1"/>
                        </a:solidFill>
                      </a:endParaRPr>
                    </a:p>
                    <a:p>
                      <a:pPr marL="0" marR="0" lvl="0" indent="0" algn="ctr" rtl="0">
                        <a:lnSpc>
                          <a:spcPct val="100000"/>
                        </a:lnSpc>
                        <a:spcBef>
                          <a:spcPts val="0"/>
                        </a:spcBef>
                        <a:spcAft>
                          <a:spcPts val="0"/>
                        </a:spcAft>
                        <a:buClr>
                          <a:schemeClr val="lt1"/>
                        </a:buClr>
                        <a:buSzPts val="1500"/>
                        <a:buFont typeface="Calibri"/>
                        <a:buNone/>
                      </a:pPr>
                      <a:r>
                        <a:rPr lang="en" sz="1500" u="none" strike="noStrike" cap="none">
                          <a:solidFill>
                            <a:schemeClr val="lt1"/>
                          </a:solidFill>
                        </a:rPr>
                        <a:t>Mis papás tienen razón, entiendo su preocupación, mejor no voy a ir, aunque me encantaría.</a:t>
                      </a:r>
                      <a:endParaRPr sz="1500" u="none" strike="noStrike" cap="none">
                        <a:solidFill>
                          <a:schemeClr val="lt1"/>
                        </a:solidFill>
                      </a:endParaRPr>
                    </a:p>
                    <a:p>
                      <a:pPr marL="0" marR="0" lvl="0" indent="0" algn="ctr" rtl="0">
                        <a:lnSpc>
                          <a:spcPct val="100000"/>
                        </a:lnSpc>
                        <a:spcBef>
                          <a:spcPts val="0"/>
                        </a:spcBef>
                        <a:spcAft>
                          <a:spcPts val="0"/>
                        </a:spcAft>
                        <a:buClr>
                          <a:schemeClr val="dk1"/>
                        </a:buClr>
                        <a:buSzPts val="1500"/>
                        <a:buFont typeface="Calibri"/>
                        <a:buNone/>
                      </a:pPr>
                      <a:endParaRPr sz="1500" u="none" strike="noStrike" cap="none">
                        <a:solidFill>
                          <a:schemeClr val="lt1"/>
                        </a:solidFill>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500"/>
                        <a:buFont typeface="Calibri"/>
                        <a:buNone/>
                      </a:pPr>
                      <a:endParaRPr sz="1500" u="none" strike="noStrike" cap="none">
                        <a:solidFill>
                          <a:schemeClr val="lt1"/>
                        </a:solidFill>
                      </a:endParaRPr>
                    </a:p>
                    <a:p>
                      <a:pPr marL="0" marR="0" lvl="0" indent="0" algn="ctr" rtl="0">
                        <a:lnSpc>
                          <a:spcPct val="100000"/>
                        </a:lnSpc>
                        <a:spcBef>
                          <a:spcPts val="0"/>
                        </a:spcBef>
                        <a:spcAft>
                          <a:spcPts val="0"/>
                        </a:spcAft>
                        <a:buClr>
                          <a:schemeClr val="lt1"/>
                        </a:buClr>
                        <a:buSzPts val="2300"/>
                        <a:buFont typeface="Calibri"/>
                        <a:buNone/>
                      </a:pPr>
                      <a:r>
                        <a:rPr lang="en" sz="2300" u="none" strike="noStrike" cap="none">
                          <a:solidFill>
                            <a:schemeClr val="lt1"/>
                          </a:solidFill>
                        </a:rPr>
                        <a:t>2</a:t>
                      </a:r>
                      <a:endParaRPr sz="2300" u="none" strike="noStrike" cap="none">
                        <a:solidFill>
                          <a:schemeClr val="lt1"/>
                        </a:solidFill>
                      </a:endParaRPr>
                    </a:p>
                    <a:p>
                      <a:pPr marL="0" marR="0" lvl="0" indent="0" algn="ctr" rtl="0">
                        <a:lnSpc>
                          <a:spcPct val="100000"/>
                        </a:lnSpc>
                        <a:spcBef>
                          <a:spcPts val="0"/>
                        </a:spcBef>
                        <a:spcAft>
                          <a:spcPts val="0"/>
                        </a:spcAft>
                        <a:buClr>
                          <a:schemeClr val="dk1"/>
                        </a:buClr>
                        <a:buSzPts val="2300"/>
                        <a:buFont typeface="Calibri"/>
                        <a:buNone/>
                      </a:pPr>
                      <a:endParaRPr sz="2300" u="none" strike="noStrike" cap="none">
                        <a:solidFill>
                          <a:schemeClr val="lt1"/>
                        </a:solidFill>
                      </a:endParaRPr>
                    </a:p>
                    <a:p>
                      <a:pPr marL="0" marR="0" lvl="0" indent="0" algn="ctr" rtl="0">
                        <a:lnSpc>
                          <a:spcPct val="100000"/>
                        </a:lnSpc>
                        <a:spcBef>
                          <a:spcPts val="0"/>
                        </a:spcBef>
                        <a:spcAft>
                          <a:spcPts val="0"/>
                        </a:spcAft>
                        <a:buClr>
                          <a:schemeClr val="lt1"/>
                        </a:buClr>
                        <a:buSzPts val="1500"/>
                        <a:buFont typeface="Calibri"/>
                        <a:buNone/>
                      </a:pPr>
                      <a:r>
                        <a:rPr lang="en" sz="1500" u="none" strike="noStrike" cap="none">
                          <a:solidFill>
                            <a:schemeClr val="lt1"/>
                          </a:solidFill>
                        </a:rPr>
                        <a:t>Da lo mismo, no quiero que ellos se preocupen, igual no tenía muchas ganas de ir.</a:t>
                      </a:r>
                      <a:endParaRPr sz="1500" u="none" strike="noStrike" cap="none">
                        <a:solidFill>
                          <a:schemeClr val="lt1"/>
                        </a:solidFill>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500"/>
                        <a:buFont typeface="Calibri"/>
                        <a:buNone/>
                      </a:pPr>
                      <a:endParaRPr sz="1500" u="none" strike="noStrike" cap="none">
                        <a:solidFill>
                          <a:schemeClr val="lt1"/>
                        </a:solidFill>
                      </a:endParaRPr>
                    </a:p>
                    <a:p>
                      <a:pPr marL="0" marR="0" lvl="0" indent="0" algn="ctr" rtl="0">
                        <a:lnSpc>
                          <a:spcPct val="100000"/>
                        </a:lnSpc>
                        <a:spcBef>
                          <a:spcPts val="0"/>
                        </a:spcBef>
                        <a:spcAft>
                          <a:spcPts val="0"/>
                        </a:spcAft>
                        <a:buClr>
                          <a:schemeClr val="lt1"/>
                        </a:buClr>
                        <a:buSzPts val="2300"/>
                        <a:buFont typeface="Calibri"/>
                        <a:buNone/>
                      </a:pPr>
                      <a:r>
                        <a:rPr lang="en" sz="2300" u="none" strike="noStrike" cap="none">
                          <a:solidFill>
                            <a:schemeClr val="lt1"/>
                          </a:solidFill>
                        </a:rPr>
                        <a:t>3</a:t>
                      </a:r>
                      <a:endParaRPr sz="2300" u="none" strike="noStrike" cap="none">
                        <a:solidFill>
                          <a:schemeClr val="lt1"/>
                        </a:solidFill>
                      </a:endParaRPr>
                    </a:p>
                    <a:p>
                      <a:pPr marL="0" marR="0" lvl="0" indent="0" algn="ctr" rtl="0">
                        <a:lnSpc>
                          <a:spcPct val="100000"/>
                        </a:lnSpc>
                        <a:spcBef>
                          <a:spcPts val="0"/>
                        </a:spcBef>
                        <a:spcAft>
                          <a:spcPts val="0"/>
                        </a:spcAft>
                        <a:buClr>
                          <a:schemeClr val="dk1"/>
                        </a:buClr>
                        <a:buSzPts val="2300"/>
                        <a:buFont typeface="Calibri"/>
                        <a:buNone/>
                      </a:pPr>
                      <a:endParaRPr sz="2300" u="none" strike="noStrike" cap="none">
                        <a:solidFill>
                          <a:schemeClr val="lt1"/>
                        </a:solidFill>
                      </a:endParaRPr>
                    </a:p>
                    <a:p>
                      <a:pPr marL="0" marR="0" lvl="0" indent="0" algn="ctr" rtl="0">
                        <a:lnSpc>
                          <a:spcPct val="100000"/>
                        </a:lnSpc>
                        <a:spcBef>
                          <a:spcPts val="0"/>
                        </a:spcBef>
                        <a:spcAft>
                          <a:spcPts val="0"/>
                        </a:spcAft>
                        <a:buClr>
                          <a:schemeClr val="lt1"/>
                        </a:buClr>
                        <a:buSzPts val="1500"/>
                        <a:buFont typeface="Calibri"/>
                        <a:buNone/>
                      </a:pPr>
                      <a:r>
                        <a:rPr lang="en" sz="1500" u="none" strike="noStrike" cap="none">
                          <a:solidFill>
                            <a:schemeClr val="lt1"/>
                          </a:solidFill>
                        </a:rPr>
                        <a:t>Para mí la junta es super importante, aunque entiendo su preocupación, les voy a preguntar si puedo ir pero volviendo más temprano.</a:t>
                      </a:r>
                      <a:endParaRPr sz="1500" u="none" strike="noStrike" cap="none">
                        <a:solidFill>
                          <a:schemeClr val="lt1"/>
                        </a:solidFill>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500"/>
                        <a:buFont typeface="Calibri"/>
                        <a:buNone/>
                      </a:pPr>
                      <a:endParaRPr sz="1500" u="none" strike="noStrike" cap="none">
                        <a:solidFill>
                          <a:schemeClr val="lt1"/>
                        </a:solidFill>
                      </a:endParaRPr>
                    </a:p>
                    <a:p>
                      <a:pPr marL="0" marR="0" lvl="0" indent="0" algn="ctr" rtl="0">
                        <a:lnSpc>
                          <a:spcPct val="100000"/>
                        </a:lnSpc>
                        <a:spcBef>
                          <a:spcPts val="0"/>
                        </a:spcBef>
                        <a:spcAft>
                          <a:spcPts val="0"/>
                        </a:spcAft>
                        <a:buClr>
                          <a:schemeClr val="lt1"/>
                        </a:buClr>
                        <a:buSzPts val="2300"/>
                        <a:buFont typeface="Calibri"/>
                        <a:buNone/>
                      </a:pPr>
                      <a:r>
                        <a:rPr lang="en" sz="2300" u="none" strike="noStrike" cap="none">
                          <a:solidFill>
                            <a:schemeClr val="lt1"/>
                          </a:solidFill>
                        </a:rPr>
                        <a:t>4</a:t>
                      </a:r>
                      <a:endParaRPr sz="2300" u="none" strike="noStrike" cap="none">
                        <a:solidFill>
                          <a:schemeClr val="lt1"/>
                        </a:solidFill>
                      </a:endParaRPr>
                    </a:p>
                    <a:p>
                      <a:pPr marL="0" marR="0" lvl="0" indent="0" algn="ctr" rtl="0">
                        <a:lnSpc>
                          <a:spcPct val="100000"/>
                        </a:lnSpc>
                        <a:spcBef>
                          <a:spcPts val="0"/>
                        </a:spcBef>
                        <a:spcAft>
                          <a:spcPts val="0"/>
                        </a:spcAft>
                        <a:buClr>
                          <a:schemeClr val="dk1"/>
                        </a:buClr>
                        <a:buSzPts val="2300"/>
                        <a:buFont typeface="Calibri"/>
                        <a:buNone/>
                      </a:pPr>
                      <a:endParaRPr sz="2300" u="none" strike="noStrike" cap="none">
                        <a:solidFill>
                          <a:schemeClr val="lt1"/>
                        </a:solidFill>
                      </a:endParaRPr>
                    </a:p>
                    <a:p>
                      <a:pPr marL="0" marR="0" lvl="0" indent="0" algn="ctr" rtl="0">
                        <a:lnSpc>
                          <a:spcPct val="100000"/>
                        </a:lnSpc>
                        <a:spcBef>
                          <a:spcPts val="0"/>
                        </a:spcBef>
                        <a:spcAft>
                          <a:spcPts val="0"/>
                        </a:spcAft>
                        <a:buClr>
                          <a:schemeClr val="lt1"/>
                        </a:buClr>
                        <a:buSzPts val="1500"/>
                        <a:buFont typeface="Calibri"/>
                        <a:buNone/>
                      </a:pPr>
                      <a:r>
                        <a:rPr lang="en" sz="1500" u="none" strike="noStrike" cap="none">
                          <a:solidFill>
                            <a:schemeClr val="lt1"/>
                          </a:solidFill>
                        </a:rPr>
                        <a:t>Siento que los dos tenemos razón. Les voy a presentar a mis papás al dueño de la casa donde es la junta, y voy a tratar de organizarnos para empezar antes y terminar más temprano.</a:t>
                      </a:r>
                      <a:endParaRPr sz="1500" u="none" strike="noStrike" cap="none">
                        <a:solidFill>
                          <a:schemeClr val="lt1"/>
                        </a:solidFill>
                      </a:endParaRPr>
                    </a:p>
                    <a:p>
                      <a:pPr marL="0" marR="0" lvl="0" indent="0" algn="ctr" rtl="0">
                        <a:lnSpc>
                          <a:spcPct val="100000"/>
                        </a:lnSpc>
                        <a:spcBef>
                          <a:spcPts val="0"/>
                        </a:spcBef>
                        <a:spcAft>
                          <a:spcPts val="0"/>
                        </a:spcAft>
                        <a:buClr>
                          <a:schemeClr val="dk1"/>
                        </a:buClr>
                        <a:buSzPts val="1500"/>
                        <a:buFont typeface="Calibri"/>
                        <a:buNone/>
                      </a:pPr>
                      <a:endParaRPr sz="1500" u="none" strike="noStrike" cap="none">
                        <a:solidFill>
                          <a:schemeClr val="lt1"/>
                        </a:solidFill>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500"/>
                        <a:buFont typeface="Calibri"/>
                        <a:buNone/>
                      </a:pPr>
                      <a:endParaRPr sz="1500" u="none" strike="noStrike" cap="none">
                        <a:solidFill>
                          <a:schemeClr val="lt1"/>
                        </a:solidFill>
                      </a:endParaRPr>
                    </a:p>
                    <a:p>
                      <a:pPr marL="0" marR="0" lvl="0" indent="0" algn="ctr" rtl="0">
                        <a:lnSpc>
                          <a:spcPct val="100000"/>
                        </a:lnSpc>
                        <a:spcBef>
                          <a:spcPts val="0"/>
                        </a:spcBef>
                        <a:spcAft>
                          <a:spcPts val="0"/>
                        </a:spcAft>
                        <a:buClr>
                          <a:schemeClr val="lt1"/>
                        </a:buClr>
                        <a:buSzPts val="2300"/>
                        <a:buFont typeface="Calibri"/>
                        <a:buNone/>
                      </a:pPr>
                      <a:r>
                        <a:rPr lang="en" sz="2300" u="none" strike="noStrike" cap="none">
                          <a:solidFill>
                            <a:schemeClr val="lt1"/>
                          </a:solidFill>
                        </a:rPr>
                        <a:t>5</a:t>
                      </a:r>
                      <a:endParaRPr sz="2300" u="none" strike="noStrike" cap="none">
                        <a:solidFill>
                          <a:schemeClr val="lt1"/>
                        </a:solidFill>
                      </a:endParaRPr>
                    </a:p>
                    <a:p>
                      <a:pPr marL="0" marR="0" lvl="0" indent="0" algn="ctr" rtl="0">
                        <a:lnSpc>
                          <a:spcPct val="100000"/>
                        </a:lnSpc>
                        <a:spcBef>
                          <a:spcPts val="0"/>
                        </a:spcBef>
                        <a:spcAft>
                          <a:spcPts val="0"/>
                        </a:spcAft>
                        <a:buClr>
                          <a:schemeClr val="dk1"/>
                        </a:buClr>
                        <a:buSzPts val="2300"/>
                        <a:buFont typeface="Calibri"/>
                        <a:buNone/>
                      </a:pPr>
                      <a:endParaRPr sz="2300" u="none" strike="noStrike" cap="none">
                        <a:solidFill>
                          <a:schemeClr val="lt1"/>
                        </a:solidFill>
                      </a:endParaRPr>
                    </a:p>
                    <a:p>
                      <a:pPr marL="0" marR="0" lvl="0" indent="0" algn="ctr" rtl="0">
                        <a:lnSpc>
                          <a:spcPct val="100000"/>
                        </a:lnSpc>
                        <a:spcBef>
                          <a:spcPts val="0"/>
                        </a:spcBef>
                        <a:spcAft>
                          <a:spcPts val="0"/>
                        </a:spcAft>
                        <a:buClr>
                          <a:schemeClr val="lt1"/>
                        </a:buClr>
                        <a:buSzPts val="1500"/>
                        <a:buFont typeface="Calibri"/>
                        <a:buNone/>
                      </a:pPr>
                      <a:r>
                        <a:rPr lang="en" sz="1500" u="none" strike="noStrike" cap="none">
                          <a:solidFill>
                            <a:schemeClr val="lt1"/>
                          </a:solidFill>
                        </a:rPr>
                        <a:t>Ganamos el campeonato y hay que celebrar, mis papás no entienden. Aunque sea una pelea, voy a ir igual.</a:t>
                      </a:r>
                      <a:endParaRPr sz="1500" u="none" strike="noStrike" cap="none">
                        <a:solidFill>
                          <a:schemeClr val="lt1"/>
                        </a:solidFill>
                      </a:endParaRPr>
                    </a:p>
                    <a:p>
                      <a:pPr marL="0" marR="0" lvl="0" indent="0" algn="ctr" rtl="0">
                        <a:lnSpc>
                          <a:spcPct val="100000"/>
                        </a:lnSpc>
                        <a:spcBef>
                          <a:spcPts val="0"/>
                        </a:spcBef>
                        <a:spcAft>
                          <a:spcPts val="0"/>
                        </a:spcAft>
                        <a:buClr>
                          <a:schemeClr val="dk1"/>
                        </a:buClr>
                        <a:buSzPts val="1500"/>
                        <a:buFont typeface="Calibri"/>
                        <a:buNone/>
                      </a:pPr>
                      <a:endParaRPr sz="1500" u="none" strike="noStrike" cap="none">
                        <a:solidFill>
                          <a:schemeClr val="lt1"/>
                        </a:solidFill>
                        <a:latin typeface="Calibri"/>
                        <a:ea typeface="Calibri"/>
                        <a:cs typeface="Calibri"/>
                        <a:sym typeface="Calibri"/>
                      </a:endParaRPr>
                    </a:p>
                  </a:txBody>
                  <a:tcPr marL="91425" marR="91425" marT="91425" marB="91425"/>
                </a:tc>
                <a:extLst>
                  <a:ext uri="{0D108BD9-81ED-4DB2-BD59-A6C34878D82A}">
                    <a16:rowId xmlns:a16="http://schemas.microsoft.com/office/drawing/2014/main" val="10000"/>
                  </a:ext>
                </a:extLst>
              </a:tr>
            </a:tbl>
          </a:graphicData>
        </a:graphic>
      </p:graphicFrame>
      <p:sp>
        <p:nvSpPr>
          <p:cNvPr id="133" name="Google Shape;133;p6"/>
          <p:cNvSpPr/>
          <p:nvPr/>
        </p:nvSpPr>
        <p:spPr>
          <a:xfrm>
            <a:off x="274356" y="988828"/>
            <a:ext cx="8595285" cy="3668232"/>
          </a:xfrm>
          <a:prstGeom prst="rect">
            <a:avLst/>
          </a:prstGeom>
          <a:no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134" name="Google Shape;134;p6"/>
          <p:cNvCxnSpPr/>
          <p:nvPr/>
        </p:nvCxnSpPr>
        <p:spPr>
          <a:xfrm>
            <a:off x="1945756" y="978195"/>
            <a:ext cx="0" cy="3678865"/>
          </a:xfrm>
          <a:prstGeom prst="straightConnector1">
            <a:avLst/>
          </a:prstGeom>
          <a:noFill/>
          <a:ln w="9525" cap="flat" cmpd="sng">
            <a:solidFill>
              <a:schemeClr val="lt1"/>
            </a:solidFill>
            <a:prstDash val="solid"/>
            <a:miter lim="800000"/>
            <a:headEnd type="none" w="sm" len="sm"/>
            <a:tailEnd type="none" w="sm" len="sm"/>
          </a:ln>
        </p:spPr>
      </p:cxnSp>
      <p:cxnSp>
        <p:nvCxnSpPr>
          <p:cNvPr id="135" name="Google Shape;135;p6"/>
          <p:cNvCxnSpPr/>
          <p:nvPr/>
        </p:nvCxnSpPr>
        <p:spPr>
          <a:xfrm>
            <a:off x="3721393" y="978195"/>
            <a:ext cx="0" cy="3678865"/>
          </a:xfrm>
          <a:prstGeom prst="straightConnector1">
            <a:avLst/>
          </a:prstGeom>
          <a:noFill/>
          <a:ln w="9525" cap="flat" cmpd="sng">
            <a:solidFill>
              <a:schemeClr val="lt1"/>
            </a:solidFill>
            <a:prstDash val="solid"/>
            <a:miter lim="800000"/>
            <a:headEnd type="none" w="sm" len="sm"/>
            <a:tailEnd type="none" w="sm" len="sm"/>
          </a:ln>
        </p:spPr>
      </p:cxnSp>
      <p:cxnSp>
        <p:nvCxnSpPr>
          <p:cNvPr id="136" name="Google Shape;136;p6"/>
          <p:cNvCxnSpPr/>
          <p:nvPr/>
        </p:nvCxnSpPr>
        <p:spPr>
          <a:xfrm>
            <a:off x="5422599" y="978195"/>
            <a:ext cx="0" cy="3678865"/>
          </a:xfrm>
          <a:prstGeom prst="straightConnector1">
            <a:avLst/>
          </a:prstGeom>
          <a:noFill/>
          <a:ln w="9525" cap="flat" cmpd="sng">
            <a:solidFill>
              <a:schemeClr val="lt1"/>
            </a:solidFill>
            <a:prstDash val="solid"/>
            <a:miter lim="800000"/>
            <a:headEnd type="none" w="sm" len="sm"/>
            <a:tailEnd type="none" w="sm" len="sm"/>
          </a:ln>
        </p:spPr>
      </p:cxnSp>
      <p:cxnSp>
        <p:nvCxnSpPr>
          <p:cNvPr id="137" name="Google Shape;137;p6"/>
          <p:cNvCxnSpPr/>
          <p:nvPr/>
        </p:nvCxnSpPr>
        <p:spPr>
          <a:xfrm>
            <a:off x="7113177" y="999460"/>
            <a:ext cx="0" cy="3652232"/>
          </a:xfrm>
          <a:prstGeom prst="straightConnector1">
            <a:avLst/>
          </a:prstGeom>
          <a:noFill/>
          <a:ln w="9525" cap="flat" cmpd="sng">
            <a:solidFill>
              <a:schemeClr val="lt1"/>
            </a:solidFill>
            <a:prstDash val="solid"/>
            <a:miter lim="800000"/>
            <a:headEnd type="none" w="sm" len="sm"/>
            <a:tailEnd type="none" w="sm" len="sm"/>
          </a:ln>
        </p:spPr>
      </p:cxnSp>
      <p:sp>
        <p:nvSpPr>
          <p:cNvPr id="138" name="Google Shape;138;p6"/>
          <p:cNvSpPr txBox="1">
            <a:spLocks noGrp="1"/>
          </p:cNvSpPr>
          <p:nvPr>
            <p:ph type="title"/>
          </p:nvPr>
        </p:nvSpPr>
        <p:spPr>
          <a:xfrm>
            <a:off x="2292147" y="242708"/>
            <a:ext cx="4821030" cy="519359"/>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800"/>
              <a:buFont typeface="Calibri"/>
              <a:buNone/>
            </a:pPr>
            <a:r>
              <a:rPr lang="en" b="1">
                <a:solidFill>
                  <a:schemeClr val="lt1"/>
                </a:solidFill>
                <a:latin typeface="Calibri"/>
                <a:ea typeface="Calibri"/>
                <a:cs typeface="Calibri"/>
                <a:sym typeface="Calibri"/>
              </a:rPr>
              <a:t>Posibilidades de reacción </a:t>
            </a:r>
            <a:endParaRPr b="1">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7"/>
          <p:cNvSpPr/>
          <p:nvPr/>
        </p:nvSpPr>
        <p:spPr>
          <a:xfrm>
            <a:off x="0" y="0"/>
            <a:ext cx="9144000" cy="5143500"/>
          </a:xfrm>
          <a:prstGeom prst="rect">
            <a:avLst/>
          </a:prstGeom>
          <a:solidFill>
            <a:srgbClr val="9172B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44" name="Google Shape;144;p7"/>
          <p:cNvSpPr txBox="1">
            <a:spLocks noGrp="1"/>
          </p:cNvSpPr>
          <p:nvPr>
            <p:ph type="body" idx="1"/>
          </p:nvPr>
        </p:nvSpPr>
        <p:spPr>
          <a:xfrm>
            <a:off x="311700" y="1117031"/>
            <a:ext cx="8520600" cy="40392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1800"/>
              <a:buNone/>
            </a:pPr>
            <a:r>
              <a:rPr lang="en" sz="2400" b="1">
                <a:solidFill>
                  <a:schemeClr val="lt1"/>
                </a:solidFill>
                <a:latin typeface="Calibri"/>
                <a:ea typeface="Calibri"/>
                <a:cs typeface="Calibri"/>
                <a:sym typeface="Calibri"/>
              </a:rPr>
              <a:t>El centro de alumnos de nuestro colegio cambia todos los años. </a:t>
            </a:r>
            <a:endParaRPr sz="2400" b="1">
              <a:solidFill>
                <a:schemeClr val="lt1"/>
              </a:solidFill>
              <a:latin typeface="Calibri"/>
              <a:ea typeface="Calibri"/>
              <a:cs typeface="Calibri"/>
              <a:sym typeface="Calibri"/>
            </a:endParaRPr>
          </a:p>
          <a:p>
            <a:pPr marL="0" lvl="0" indent="0" algn="l" rtl="0">
              <a:lnSpc>
                <a:spcPct val="90000"/>
              </a:lnSpc>
              <a:spcBef>
                <a:spcPts val="1600"/>
              </a:spcBef>
              <a:spcAft>
                <a:spcPts val="0"/>
              </a:spcAft>
              <a:buClr>
                <a:schemeClr val="lt1"/>
              </a:buClr>
              <a:buSzPts val="1800"/>
              <a:buNone/>
            </a:pPr>
            <a:r>
              <a:rPr lang="en" sz="2400" b="1">
                <a:solidFill>
                  <a:schemeClr val="lt1"/>
                </a:solidFill>
                <a:latin typeface="Calibri"/>
                <a:ea typeface="Calibri"/>
                <a:cs typeface="Calibri"/>
                <a:sym typeface="Calibri"/>
              </a:rPr>
              <a:t>El año pasado el equipo fue muy bueno y quieren volver a presentarse, pero algunos dicen que no se puede, que las dos listas tienen que ser de estudiantes que no han estado, porque todos tienen derecho a participar.</a:t>
            </a:r>
            <a:endParaRPr sz="2400" b="1">
              <a:solidFill>
                <a:schemeClr val="lt1"/>
              </a:solidFill>
              <a:latin typeface="Calibri"/>
              <a:ea typeface="Calibri"/>
              <a:cs typeface="Calibri"/>
              <a:sym typeface="Calibri"/>
            </a:endParaRPr>
          </a:p>
          <a:p>
            <a:pPr marL="0" lvl="0" indent="0" algn="l" rtl="0">
              <a:lnSpc>
                <a:spcPct val="90000"/>
              </a:lnSpc>
              <a:spcBef>
                <a:spcPts val="1600"/>
              </a:spcBef>
              <a:spcAft>
                <a:spcPts val="1600"/>
              </a:spcAft>
              <a:buClr>
                <a:schemeClr val="lt1"/>
              </a:buClr>
              <a:buSzPts val="1800"/>
              <a:buNone/>
            </a:pPr>
            <a:r>
              <a:rPr lang="en" sz="2400" b="1">
                <a:solidFill>
                  <a:schemeClr val="lt1"/>
                </a:solidFill>
                <a:latin typeface="Calibri"/>
                <a:ea typeface="Calibri"/>
                <a:cs typeface="Calibri"/>
                <a:sym typeface="Calibri"/>
              </a:rPr>
              <a:t>Yo estuve en el centro de alumnos del año pasado y mis compañeros de lista dicen que deberíamos poder presentarnos de nuevo, tenemos excelentes ideas y muchas ganas de seguir colaborando con el colegio.</a:t>
            </a:r>
            <a:endParaRPr sz="2400" b="1">
              <a:solidFill>
                <a:schemeClr val="lt1"/>
              </a:solidFill>
              <a:latin typeface="Calibri"/>
              <a:ea typeface="Calibri"/>
              <a:cs typeface="Calibri"/>
              <a:sym typeface="Calibri"/>
            </a:endParaRPr>
          </a:p>
        </p:txBody>
      </p:sp>
      <p:sp>
        <p:nvSpPr>
          <p:cNvPr id="145" name="Google Shape;145;p7"/>
          <p:cNvSpPr txBox="1">
            <a:spLocks noGrp="1"/>
          </p:cNvSpPr>
          <p:nvPr>
            <p:ph type="title"/>
          </p:nvPr>
        </p:nvSpPr>
        <p:spPr>
          <a:xfrm>
            <a:off x="311700" y="299186"/>
            <a:ext cx="1879409" cy="754047"/>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rgbClr val="FCDD16"/>
              </a:buClr>
              <a:buSzPts val="2800"/>
              <a:buFont typeface="Calibri"/>
              <a:buNone/>
            </a:pPr>
            <a:r>
              <a:rPr lang="en" sz="4800" b="1">
                <a:solidFill>
                  <a:srgbClr val="FCDD16"/>
                </a:solidFill>
                <a:latin typeface="Calibri"/>
                <a:ea typeface="Calibri"/>
                <a:cs typeface="Calibri"/>
                <a:sym typeface="Calibri"/>
              </a:rPr>
              <a:t>Caso 3 </a:t>
            </a:r>
            <a:endParaRPr sz="4800" b="1">
              <a:solidFill>
                <a:srgbClr val="FCDD16"/>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8"/>
          <p:cNvSpPr/>
          <p:nvPr/>
        </p:nvSpPr>
        <p:spPr>
          <a:xfrm>
            <a:off x="0" y="0"/>
            <a:ext cx="9144000" cy="5143500"/>
          </a:xfrm>
          <a:prstGeom prst="rect">
            <a:avLst/>
          </a:prstGeom>
          <a:solidFill>
            <a:srgbClr val="189B9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51" name="Google Shape;151;p8"/>
          <p:cNvSpPr txBox="1">
            <a:spLocks noGrp="1"/>
          </p:cNvSpPr>
          <p:nvPr>
            <p:ph type="title"/>
          </p:nvPr>
        </p:nvSpPr>
        <p:spPr>
          <a:xfrm>
            <a:off x="2292147" y="242708"/>
            <a:ext cx="4821030" cy="519359"/>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lt1"/>
              </a:buClr>
              <a:buSzPts val="2800"/>
              <a:buFont typeface="Calibri"/>
              <a:buNone/>
            </a:pPr>
            <a:r>
              <a:rPr lang="en" b="1">
                <a:solidFill>
                  <a:schemeClr val="lt1"/>
                </a:solidFill>
                <a:latin typeface="Calibri"/>
                <a:ea typeface="Calibri"/>
                <a:cs typeface="Calibri"/>
                <a:sym typeface="Calibri"/>
              </a:rPr>
              <a:t>Posibilidades de reacción </a:t>
            </a:r>
            <a:endParaRPr b="1">
              <a:solidFill>
                <a:schemeClr val="lt1"/>
              </a:solidFill>
              <a:latin typeface="Calibri"/>
              <a:ea typeface="Calibri"/>
              <a:cs typeface="Calibri"/>
              <a:sym typeface="Calibri"/>
            </a:endParaRPr>
          </a:p>
        </p:txBody>
      </p:sp>
      <p:graphicFrame>
        <p:nvGraphicFramePr>
          <p:cNvPr id="152" name="Google Shape;152;p8"/>
          <p:cNvGraphicFramePr/>
          <p:nvPr/>
        </p:nvGraphicFramePr>
        <p:xfrm>
          <a:off x="282900" y="1116419"/>
          <a:ext cx="3000000" cy="3000000"/>
        </p:xfrm>
        <a:graphic>
          <a:graphicData uri="http://schemas.openxmlformats.org/drawingml/2006/table">
            <a:tbl>
              <a:tblPr>
                <a:noFill/>
                <a:tableStyleId>{06766E90-76D9-4F48-A53F-6851E9F902AF}</a:tableStyleId>
              </a:tblPr>
              <a:tblGrid>
                <a:gridCol w="1719050">
                  <a:extLst>
                    <a:ext uri="{9D8B030D-6E8A-4147-A177-3AD203B41FA5}">
                      <a16:colId xmlns:a16="http://schemas.microsoft.com/office/drawing/2014/main" val="20000"/>
                    </a:ext>
                  </a:extLst>
                </a:gridCol>
                <a:gridCol w="1719050">
                  <a:extLst>
                    <a:ext uri="{9D8B030D-6E8A-4147-A177-3AD203B41FA5}">
                      <a16:colId xmlns:a16="http://schemas.microsoft.com/office/drawing/2014/main" val="20001"/>
                    </a:ext>
                  </a:extLst>
                </a:gridCol>
                <a:gridCol w="1719050">
                  <a:extLst>
                    <a:ext uri="{9D8B030D-6E8A-4147-A177-3AD203B41FA5}">
                      <a16:colId xmlns:a16="http://schemas.microsoft.com/office/drawing/2014/main" val="20002"/>
                    </a:ext>
                  </a:extLst>
                </a:gridCol>
                <a:gridCol w="1719050">
                  <a:extLst>
                    <a:ext uri="{9D8B030D-6E8A-4147-A177-3AD203B41FA5}">
                      <a16:colId xmlns:a16="http://schemas.microsoft.com/office/drawing/2014/main" val="20003"/>
                    </a:ext>
                  </a:extLst>
                </a:gridCol>
                <a:gridCol w="1719050">
                  <a:extLst>
                    <a:ext uri="{9D8B030D-6E8A-4147-A177-3AD203B41FA5}">
                      <a16:colId xmlns:a16="http://schemas.microsoft.com/office/drawing/2014/main" val="20004"/>
                    </a:ext>
                  </a:extLst>
                </a:gridCol>
              </a:tblGrid>
              <a:tr h="3848975">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1</a:t>
                      </a:r>
                      <a:endParaRPr sz="1800" u="none" strike="noStrike" cap="none">
                        <a:solidFill>
                          <a:schemeClr val="lt1"/>
                        </a:solidFill>
                      </a:endParaRPr>
                    </a:p>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A mí me encantaría volver a participar pero entiendo que hay que darle la oportunidad a otros.</a:t>
                      </a:r>
                      <a:endParaRPr sz="1800" u="none" strike="noStrike" cap="none">
                        <a:solidFill>
                          <a:schemeClr val="lt1"/>
                        </a:solidFill>
                      </a:endParaRPr>
                    </a:p>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2</a:t>
                      </a:r>
                      <a:endParaRPr sz="1800" u="none" strike="noStrike" cap="none">
                        <a:solidFill>
                          <a:schemeClr val="lt1"/>
                        </a:solidFill>
                      </a:endParaRPr>
                    </a:p>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Da lo mismo, no hagamos problema por esto, que decida el colegio.</a:t>
                      </a:r>
                      <a:endParaRPr sz="1800" u="none" strike="noStrike" cap="none">
                        <a:solidFill>
                          <a:schemeClr val="lt1"/>
                        </a:solidFill>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3</a:t>
                      </a:r>
                      <a:endParaRPr sz="1800" u="none" strike="noStrike" cap="none">
                        <a:solidFill>
                          <a:schemeClr val="lt1"/>
                        </a:solidFill>
                      </a:endParaRPr>
                    </a:p>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Quizás podríamos ayudar a la nueva lista con nuestra experiencia e ideas.</a:t>
                      </a:r>
                      <a:endParaRPr sz="1800" u="none" strike="noStrike" cap="none">
                        <a:solidFill>
                          <a:schemeClr val="lt1"/>
                        </a:solidFill>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4</a:t>
                      </a:r>
                      <a:endParaRPr sz="1800" u="none" strike="noStrike" cap="none">
                        <a:solidFill>
                          <a:schemeClr val="lt1"/>
                        </a:solidFill>
                      </a:endParaRPr>
                    </a:p>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Conversemos con los adultos del colegio, y quizás podemos encontrar una solución entre todos.</a:t>
                      </a:r>
                      <a:endParaRPr sz="1800" u="none" strike="noStrike" cap="none">
                        <a:solidFill>
                          <a:schemeClr val="lt1"/>
                        </a:solidFill>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5</a:t>
                      </a:r>
                      <a:endParaRPr sz="1800" u="none" strike="noStrike" cap="none">
                        <a:solidFill>
                          <a:schemeClr val="lt1"/>
                        </a:solidFill>
                      </a:endParaRPr>
                    </a:p>
                    <a:p>
                      <a:pPr marL="0" marR="0" lvl="0" indent="0" algn="ctr" rtl="0">
                        <a:lnSpc>
                          <a:spcPct val="100000"/>
                        </a:lnSpc>
                        <a:spcBef>
                          <a:spcPts val="0"/>
                        </a:spcBef>
                        <a:spcAft>
                          <a:spcPts val="0"/>
                        </a:spcAft>
                        <a:buClr>
                          <a:schemeClr val="dk1"/>
                        </a:buClr>
                        <a:buSzPts val="1800"/>
                        <a:buFont typeface="Calibri"/>
                        <a:buNone/>
                      </a:pPr>
                      <a:endParaRPr sz="1800" u="none" strike="noStrike" cap="none">
                        <a:solidFill>
                          <a:schemeClr val="lt1"/>
                        </a:solidFill>
                      </a:endParaRPr>
                    </a:p>
                    <a:p>
                      <a:pPr marL="0" marR="0" lvl="0" indent="0" algn="ctr" rtl="0">
                        <a:lnSpc>
                          <a:spcPct val="100000"/>
                        </a:lnSpc>
                        <a:spcBef>
                          <a:spcPts val="0"/>
                        </a:spcBef>
                        <a:spcAft>
                          <a:spcPts val="0"/>
                        </a:spcAft>
                        <a:buClr>
                          <a:schemeClr val="lt1"/>
                        </a:buClr>
                        <a:buSzPts val="1800"/>
                        <a:buFont typeface="Calibri"/>
                        <a:buNone/>
                      </a:pPr>
                      <a:r>
                        <a:rPr lang="en" sz="1800" u="none" strike="noStrike" cap="none">
                          <a:solidFill>
                            <a:schemeClr val="lt1"/>
                          </a:solidFill>
                        </a:rPr>
                        <a:t>Debemos presentarnos igual y que gane el mejor. </a:t>
                      </a:r>
                      <a:endParaRPr sz="1800" u="none" strike="noStrike" cap="none">
                        <a:solidFill>
                          <a:schemeClr val="lt1"/>
                        </a:solidFill>
                        <a:latin typeface="Calibri"/>
                        <a:ea typeface="Calibri"/>
                        <a:cs typeface="Calibri"/>
                        <a:sym typeface="Calibri"/>
                      </a:endParaRPr>
                    </a:p>
                  </a:txBody>
                  <a:tcPr marL="91425" marR="91425" marT="91425" marB="91425"/>
                </a:tc>
                <a:extLst>
                  <a:ext uri="{0D108BD9-81ED-4DB2-BD59-A6C34878D82A}">
                    <a16:rowId xmlns:a16="http://schemas.microsoft.com/office/drawing/2014/main" val="10000"/>
                  </a:ext>
                </a:extLst>
              </a:tr>
            </a:tbl>
          </a:graphicData>
        </a:graphic>
      </p:graphicFrame>
      <p:sp>
        <p:nvSpPr>
          <p:cNvPr id="153" name="Google Shape;153;p8"/>
          <p:cNvSpPr/>
          <p:nvPr/>
        </p:nvSpPr>
        <p:spPr>
          <a:xfrm>
            <a:off x="282888" y="1099927"/>
            <a:ext cx="8595300" cy="3668100"/>
          </a:xfrm>
          <a:prstGeom prst="rect">
            <a:avLst/>
          </a:prstGeom>
          <a:no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cxnSp>
        <p:nvCxnSpPr>
          <p:cNvPr id="154" name="Google Shape;154;p8"/>
          <p:cNvCxnSpPr/>
          <p:nvPr/>
        </p:nvCxnSpPr>
        <p:spPr>
          <a:xfrm>
            <a:off x="1954300" y="1116419"/>
            <a:ext cx="0" cy="3678865"/>
          </a:xfrm>
          <a:prstGeom prst="straightConnector1">
            <a:avLst/>
          </a:prstGeom>
          <a:noFill/>
          <a:ln w="9525" cap="flat" cmpd="sng">
            <a:solidFill>
              <a:schemeClr val="lt1"/>
            </a:solidFill>
            <a:prstDash val="solid"/>
            <a:miter lim="800000"/>
            <a:headEnd type="none" w="sm" len="sm"/>
            <a:tailEnd type="none" w="sm" len="sm"/>
          </a:ln>
        </p:spPr>
      </p:cxnSp>
      <p:cxnSp>
        <p:nvCxnSpPr>
          <p:cNvPr id="155" name="Google Shape;155;p8"/>
          <p:cNvCxnSpPr/>
          <p:nvPr/>
        </p:nvCxnSpPr>
        <p:spPr>
          <a:xfrm>
            <a:off x="3729937" y="1116419"/>
            <a:ext cx="0" cy="3678865"/>
          </a:xfrm>
          <a:prstGeom prst="straightConnector1">
            <a:avLst/>
          </a:prstGeom>
          <a:noFill/>
          <a:ln w="9525" cap="flat" cmpd="sng">
            <a:solidFill>
              <a:schemeClr val="lt1"/>
            </a:solidFill>
            <a:prstDash val="solid"/>
            <a:miter lim="800000"/>
            <a:headEnd type="none" w="sm" len="sm"/>
            <a:tailEnd type="none" w="sm" len="sm"/>
          </a:ln>
        </p:spPr>
      </p:cxnSp>
      <p:cxnSp>
        <p:nvCxnSpPr>
          <p:cNvPr id="156" name="Google Shape;156;p8"/>
          <p:cNvCxnSpPr/>
          <p:nvPr/>
        </p:nvCxnSpPr>
        <p:spPr>
          <a:xfrm>
            <a:off x="5431143" y="1116419"/>
            <a:ext cx="0" cy="3678865"/>
          </a:xfrm>
          <a:prstGeom prst="straightConnector1">
            <a:avLst/>
          </a:prstGeom>
          <a:noFill/>
          <a:ln w="9525" cap="flat" cmpd="sng">
            <a:solidFill>
              <a:schemeClr val="lt1"/>
            </a:solidFill>
            <a:prstDash val="solid"/>
            <a:miter lim="800000"/>
            <a:headEnd type="none" w="sm" len="sm"/>
            <a:tailEnd type="none" w="sm" len="sm"/>
          </a:ln>
        </p:spPr>
      </p:cxnSp>
      <p:cxnSp>
        <p:nvCxnSpPr>
          <p:cNvPr id="157" name="Google Shape;157;p8"/>
          <p:cNvCxnSpPr/>
          <p:nvPr/>
        </p:nvCxnSpPr>
        <p:spPr>
          <a:xfrm>
            <a:off x="7121721" y="1137684"/>
            <a:ext cx="0" cy="3652232"/>
          </a:xfrm>
          <a:prstGeom prst="straightConnector1">
            <a:avLst/>
          </a:prstGeom>
          <a:noFill/>
          <a:ln w="9525" cap="flat" cmpd="sng">
            <a:solidFill>
              <a:schemeClr val="lt1"/>
            </a:solidFill>
            <a:prstDash val="solid"/>
            <a:miter lim="800000"/>
            <a:headEnd type="none" w="sm" len="sm"/>
            <a:tailEnd type="none" w="sm" len="sm"/>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9"/>
          <p:cNvSpPr/>
          <p:nvPr/>
        </p:nvSpPr>
        <p:spPr>
          <a:xfrm>
            <a:off x="0" y="0"/>
            <a:ext cx="9144000" cy="5143500"/>
          </a:xfrm>
          <a:prstGeom prst="rect">
            <a:avLst/>
          </a:prstGeom>
          <a:solidFill>
            <a:srgbClr val="F7A00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63" name="Google Shape;163;p9"/>
          <p:cNvSpPr txBox="1">
            <a:spLocks noGrp="1"/>
          </p:cNvSpPr>
          <p:nvPr>
            <p:ph type="title"/>
          </p:nvPr>
        </p:nvSpPr>
        <p:spPr>
          <a:xfrm>
            <a:off x="1098509" y="637952"/>
            <a:ext cx="7099194" cy="1403497"/>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Clr>
                <a:schemeClr val="lt1"/>
              </a:buClr>
              <a:buSzPts val="2800"/>
              <a:buFont typeface="Calibri"/>
              <a:buNone/>
            </a:pPr>
            <a:r>
              <a:rPr lang="en" sz="4400" b="1">
                <a:solidFill>
                  <a:schemeClr val="lt1"/>
                </a:solidFill>
                <a:latin typeface="Calibri"/>
                <a:ea typeface="Calibri"/>
                <a:cs typeface="Calibri"/>
                <a:sym typeface="Calibri"/>
              </a:rPr>
              <a:t>¿Cuál es mi estilo de reacción frente a conflictos?</a:t>
            </a:r>
            <a:endParaRPr sz="4400" b="1">
              <a:solidFill>
                <a:schemeClr val="lt1"/>
              </a:solidFill>
              <a:latin typeface="Calibri"/>
              <a:ea typeface="Calibri"/>
              <a:cs typeface="Calibri"/>
              <a:sym typeface="Calibri"/>
            </a:endParaRPr>
          </a:p>
        </p:txBody>
      </p:sp>
      <p:sp>
        <p:nvSpPr>
          <p:cNvPr id="164" name="Google Shape;164;p9"/>
          <p:cNvSpPr txBox="1">
            <a:spLocks noGrp="1"/>
          </p:cNvSpPr>
          <p:nvPr>
            <p:ph type="body" idx="1"/>
          </p:nvPr>
        </p:nvSpPr>
        <p:spPr>
          <a:xfrm>
            <a:off x="597101" y="2147775"/>
            <a:ext cx="8102009" cy="2137145"/>
          </a:xfrm>
          <a:prstGeom prst="rect">
            <a:avLst/>
          </a:prstGeom>
          <a:noFill/>
          <a:ln>
            <a:noFill/>
          </a:ln>
        </p:spPr>
        <p:txBody>
          <a:bodyPr spcFirstLastPara="1" wrap="square" lIns="91425" tIns="91425" rIns="91425" bIns="91425" anchor="t" anchorCtr="0">
            <a:noAutofit/>
          </a:bodyPr>
          <a:lstStyle/>
          <a:p>
            <a:pPr marL="0" lvl="0" indent="0" algn="just" rtl="0">
              <a:lnSpc>
                <a:spcPct val="90000"/>
              </a:lnSpc>
              <a:spcBef>
                <a:spcPts val="0"/>
              </a:spcBef>
              <a:spcAft>
                <a:spcPts val="0"/>
              </a:spcAft>
              <a:buClr>
                <a:schemeClr val="lt1"/>
              </a:buClr>
              <a:buSzPts val="1800"/>
              <a:buNone/>
            </a:pPr>
            <a:r>
              <a:rPr lang="en" sz="2500">
                <a:solidFill>
                  <a:schemeClr val="lt1"/>
                </a:solidFill>
              </a:rPr>
              <a:t>Las posibilidades de reacción de los casos anteriores corresponden a un </a:t>
            </a:r>
            <a:r>
              <a:rPr lang="en" sz="2500" b="1">
                <a:solidFill>
                  <a:schemeClr val="lt1"/>
                </a:solidFill>
              </a:rPr>
              <a:t>estilo de enfrentar conflictos</a:t>
            </a:r>
            <a:r>
              <a:rPr lang="en" sz="2500">
                <a:solidFill>
                  <a:schemeClr val="lt1"/>
                </a:solidFill>
              </a:rPr>
              <a:t>. Todos tenemos tendencia a reaccionar de cierta forma, puede que no sea solamente un estilo sino que más de uno, y estos pueden ir cambiando según la importancia que le doy al conflicto. Cada una de las reacciones que eligieron en los casos, corresponde a su estilo de reacción.</a:t>
            </a:r>
            <a:endParaRPr sz="2500">
              <a:solidFill>
                <a:schemeClr val="lt1"/>
              </a:solidFill>
            </a:endParaRPr>
          </a:p>
          <a:p>
            <a:pPr marL="0" lvl="0" indent="0" algn="just" rtl="0">
              <a:lnSpc>
                <a:spcPct val="90000"/>
              </a:lnSpc>
              <a:spcBef>
                <a:spcPts val="1600"/>
              </a:spcBef>
              <a:spcAft>
                <a:spcPts val="1600"/>
              </a:spcAft>
              <a:buClr>
                <a:schemeClr val="dk1"/>
              </a:buClr>
              <a:buSzPts val="1800"/>
              <a:buNone/>
            </a:pPr>
            <a:endParaRPr sz="2300">
              <a:solidFill>
                <a:schemeClr val="lt1"/>
              </a:solidFil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1121</Words>
  <Application>Microsoft Macintosh PowerPoint</Application>
  <PresentationFormat>Presentación en pantalla (16:9)</PresentationFormat>
  <Paragraphs>122</Paragraphs>
  <Slides>15</Slides>
  <Notes>15</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Calibri</vt:lpstr>
      <vt:lpstr>Office Theme</vt:lpstr>
      <vt:lpstr>Estilos para enfrentar conflictos</vt:lpstr>
      <vt:lpstr>¿Cómo reaccionamos frente  a conflictos?</vt:lpstr>
      <vt:lpstr>Caso 1 </vt:lpstr>
      <vt:lpstr>Posibilidades de reacción </vt:lpstr>
      <vt:lpstr>Caso 2 </vt:lpstr>
      <vt:lpstr>Posibilidades de reacción </vt:lpstr>
      <vt:lpstr>Caso 3 </vt:lpstr>
      <vt:lpstr>Posibilidades de reacción </vt:lpstr>
      <vt:lpstr>¿Cuál es mi estilo de reacción frente a conflictos?</vt:lpstr>
      <vt:lpstr>Estilos de reacción a conflictos</vt:lpstr>
      <vt:lpstr>¿Qué es el iceberg?</vt:lpstr>
      <vt:lpstr>Iceberg</vt:lpstr>
      <vt:lpstr>Ejemplo del iceberg</vt:lpstr>
      <vt:lpstr>Instrucciones actividad iceberg </vt:lpstr>
      <vt:lpstr>Flor de Plutchik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Estilos para enfrentar conflictos</dc:title>
  <dc:creator>constanza</dc:creator>
  <cp:lastModifiedBy>Microsoft Office User</cp:lastModifiedBy>
  <cp:revision>4</cp:revision>
  <dcterms:modified xsi:type="dcterms:W3CDTF">2021-06-11T00:25:50Z</dcterms:modified>
</cp:coreProperties>
</file>