
<file path=[Content_Types].xml><?xml version="1.0" encoding="utf-8"?>
<Types xmlns="http://schemas.openxmlformats.org/package/2006/content-types">
  <Default Extension="emf" ContentType="image/x-emf"/>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71" r:id="rId13"/>
    <p:sldId id="272" r:id="rId14"/>
    <p:sldId id="270" r:id="rId1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 halpern" initials="dh" lastIdx="1" clrIdx="0">
    <p:extLst>
      <p:ext uri="{19B8F6BF-5375-455C-9EA6-DF929625EA0E}">
        <p15:presenceInfo xmlns:p15="http://schemas.microsoft.com/office/powerpoint/2012/main" userId="12a9f3357619793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AD8"/>
    <a:srgbClr val="4D3062"/>
    <a:srgbClr val="F2E990"/>
    <a:srgbClr val="E6A341"/>
    <a:srgbClr val="B91824"/>
    <a:srgbClr val="EB587B"/>
    <a:srgbClr val="E83656"/>
    <a:srgbClr val="FD87A1"/>
    <a:srgbClr val="AADA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8"/>
    <p:restoredTop sz="94475"/>
  </p:normalViewPr>
  <p:slideViewPr>
    <p:cSldViewPr snapToGrid="0">
      <p:cViewPr varScale="1">
        <p:scale>
          <a:sx n="90" d="100"/>
          <a:sy n="90" d="100"/>
        </p:scale>
        <p:origin x="810"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8-24T15:03:44.975" idx="1">
    <p:pos x="10" y="10"/>
    <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b6b949b19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gb6b949b19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b6b949b19e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gb6b949b19e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6b949b19e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 name="Google Shape;111;gb6b949b19e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b6b949b19e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 name="Google Shape;118;gb6b949b19e_0_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b6b949b19e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gb6b949b19e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b6b949b19e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b6b949b19e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b6b949b19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gb6b949b19e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6b949b19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 name="Google Shape;64;gb6b949b19e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b6b949b19e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 name="Google Shape;70;gb6b949b19e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b6b949b19e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 name="Google Shape;76;gb6b949b19e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b6b949b19e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gb6b949b19e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b6b949b19e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 name="Google Shape;88;gb6b949b19e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b6b949b19e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 name="Google Shape;94;gb6b949b19e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b6b949b19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 name="Google Shape;100;gb6b949b19e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419"/>
              <a:t>El docente le pregunta a los estudiantes lo que entienden sobre este valor, así se activan conocimientos previos que posteriormente se vincularán a los aprendizajes de la clase.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s-419"/>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comments" Target="../comments/comment1.xml"/><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8" name="Google Shape;91;p1">
            <a:extLst>
              <a:ext uri="{FF2B5EF4-FFF2-40B4-BE49-F238E27FC236}">
                <a16:creationId xmlns:a16="http://schemas.microsoft.com/office/drawing/2014/main" id="{89463795-958E-1043-8F52-CDF50E80E2FA}"/>
              </a:ext>
            </a:extLst>
          </p:cNvPr>
          <p:cNvSpPr/>
          <p:nvPr/>
        </p:nvSpPr>
        <p:spPr>
          <a:xfrm>
            <a:off x="0" y="-60900"/>
            <a:ext cx="9144000" cy="5204400"/>
          </a:xfrm>
          <a:prstGeom prst="rect">
            <a:avLst/>
          </a:prstGeom>
          <a:solidFill>
            <a:srgbClr val="4F8AD8">
              <a:alpha val="43529"/>
            </a:srgbClr>
          </a:solidFill>
          <a:ln>
            <a:solidFill>
              <a:srgbClr val="4F8AD8"/>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9" name="Google Shape;96;p1">
            <a:extLst>
              <a:ext uri="{FF2B5EF4-FFF2-40B4-BE49-F238E27FC236}">
                <a16:creationId xmlns:a16="http://schemas.microsoft.com/office/drawing/2014/main" id="{AE072436-4743-9B4E-BD7B-4145997D79A6}"/>
              </a:ext>
            </a:extLst>
          </p:cNvPr>
          <p:cNvPicPr preferRelativeResize="0"/>
          <p:nvPr/>
        </p:nvPicPr>
        <p:blipFill rotWithShape="1">
          <a:blip r:embed="rId3">
            <a:alphaModFix/>
          </a:blip>
          <a:srcRect/>
          <a:stretch/>
        </p:blipFill>
        <p:spPr>
          <a:xfrm>
            <a:off x="3800796" y="-44381"/>
            <a:ext cx="2688236" cy="522188"/>
          </a:xfrm>
          <a:prstGeom prst="rect">
            <a:avLst/>
          </a:prstGeom>
          <a:noFill/>
          <a:ln>
            <a:noFill/>
          </a:ln>
        </p:spPr>
      </p:pic>
      <p:pic>
        <p:nvPicPr>
          <p:cNvPr id="10" name="Imagen 9">
            <a:extLst>
              <a:ext uri="{FF2B5EF4-FFF2-40B4-BE49-F238E27FC236}">
                <a16:creationId xmlns:a16="http://schemas.microsoft.com/office/drawing/2014/main" id="{6CDA7915-D52F-724D-9017-6BE107802CCD}"/>
              </a:ext>
            </a:extLst>
          </p:cNvPr>
          <p:cNvPicPr>
            <a:picLocks noChangeAspect="1"/>
          </p:cNvPicPr>
          <p:nvPr/>
        </p:nvPicPr>
        <p:blipFill>
          <a:blip r:embed="rId4"/>
          <a:stretch>
            <a:fillRect/>
          </a:stretch>
        </p:blipFill>
        <p:spPr>
          <a:xfrm>
            <a:off x="1298226" y="31239"/>
            <a:ext cx="1684863" cy="4934953"/>
          </a:xfrm>
          <a:prstGeom prst="rect">
            <a:avLst/>
          </a:prstGeom>
        </p:spPr>
      </p:pic>
      <p:sp>
        <p:nvSpPr>
          <p:cNvPr id="11" name="CuadroTexto 10">
            <a:extLst>
              <a:ext uri="{FF2B5EF4-FFF2-40B4-BE49-F238E27FC236}">
                <a16:creationId xmlns:a16="http://schemas.microsoft.com/office/drawing/2014/main" id="{6976CE25-F446-DA42-995D-8A331835F2CD}"/>
              </a:ext>
            </a:extLst>
          </p:cNvPr>
          <p:cNvSpPr txBox="1"/>
          <p:nvPr/>
        </p:nvSpPr>
        <p:spPr>
          <a:xfrm>
            <a:off x="3162864" y="1694341"/>
            <a:ext cx="4420166" cy="923330"/>
          </a:xfrm>
          <a:prstGeom prst="rect">
            <a:avLst/>
          </a:prstGeom>
          <a:noFill/>
        </p:spPr>
        <p:txBody>
          <a:bodyPr wrap="square" rtlCol="0">
            <a:spAutoFit/>
          </a:bodyPr>
          <a:lstStyle/>
          <a:p>
            <a:r>
              <a:rPr lang="es-CL" sz="5400" b="1" dirty="0">
                <a:solidFill>
                  <a:srgbClr val="4F8AD8"/>
                </a:solidFill>
                <a:latin typeface="Calibri" panose="020F0502020204030204" pitchFamily="34" charset="0"/>
                <a:cs typeface="Calibri" panose="020F0502020204030204" pitchFamily="34" charset="0"/>
              </a:rPr>
              <a:t>Valor Dignidad</a:t>
            </a:r>
          </a:p>
        </p:txBody>
      </p:sp>
      <p:pic>
        <p:nvPicPr>
          <p:cNvPr id="2" name="Imagen 1">
            <a:extLst>
              <a:ext uri="{FF2B5EF4-FFF2-40B4-BE49-F238E27FC236}">
                <a16:creationId xmlns:a16="http://schemas.microsoft.com/office/drawing/2014/main" id="{FC202C3E-630A-5347-B666-5FFA594EFA49}"/>
              </a:ext>
            </a:extLst>
          </p:cNvPr>
          <p:cNvPicPr>
            <a:picLocks noChangeAspect="1"/>
          </p:cNvPicPr>
          <p:nvPr/>
        </p:nvPicPr>
        <p:blipFill>
          <a:blip r:embed="rId5"/>
          <a:stretch>
            <a:fillRect/>
          </a:stretch>
        </p:blipFill>
        <p:spPr>
          <a:xfrm>
            <a:off x="4393609" y="2645712"/>
            <a:ext cx="1816100" cy="17272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4" name="Rectángulo 3">
            <a:extLst>
              <a:ext uri="{FF2B5EF4-FFF2-40B4-BE49-F238E27FC236}">
                <a16:creationId xmlns:a16="http://schemas.microsoft.com/office/drawing/2014/main" id="{36EE0102-618D-A340-9544-B48FA8F53ABF}"/>
              </a:ext>
            </a:extLst>
          </p:cNvPr>
          <p:cNvSpPr/>
          <p:nvPr/>
        </p:nvSpPr>
        <p:spPr>
          <a:xfrm>
            <a:off x="858253" y="1823178"/>
            <a:ext cx="7371347" cy="1200759"/>
          </a:xfrm>
          <a:prstGeom prst="rect">
            <a:avLst/>
          </a:prstGeom>
          <a:solidFill>
            <a:srgbClr val="E83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8" name="Google Shape;108;p22"/>
          <p:cNvSpPr txBox="1">
            <a:spLocks noGrp="1"/>
          </p:cNvSpPr>
          <p:nvPr>
            <p:ph type="body" idx="1"/>
          </p:nvPr>
        </p:nvSpPr>
        <p:spPr>
          <a:xfrm>
            <a:off x="243520" y="3240505"/>
            <a:ext cx="8520600" cy="1243263"/>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0"/>
              </a:spcAft>
              <a:buClr>
                <a:schemeClr val="dk1"/>
              </a:buClr>
              <a:buSzPts val="1100"/>
              <a:buFont typeface="Arial"/>
              <a:buNone/>
            </a:pPr>
            <a:r>
              <a:rPr lang="es-419" sz="3200" b="1" dirty="0">
                <a:solidFill>
                  <a:schemeClr val="dk1"/>
                </a:solidFill>
                <a:latin typeface="Calibri" panose="020F0502020204030204" pitchFamily="34" charset="0"/>
                <a:cs typeface="Calibri" panose="020F0502020204030204" pitchFamily="34" charset="0"/>
              </a:rPr>
              <a:t>¿Saben cuáles son?</a:t>
            </a:r>
            <a:endParaRPr sz="3200" b="1" dirty="0">
              <a:solidFill>
                <a:schemeClr val="dk1"/>
              </a:solidFill>
              <a:latin typeface="Calibri" panose="020F0502020204030204" pitchFamily="34" charset="0"/>
              <a:cs typeface="Calibri" panose="020F0502020204030204" pitchFamily="34" charset="0"/>
            </a:endParaRPr>
          </a:p>
          <a:p>
            <a:pPr marL="0" lvl="0" indent="0" algn="ctr" rtl="0">
              <a:lnSpc>
                <a:spcPct val="115000"/>
              </a:lnSpc>
              <a:spcBef>
                <a:spcPts val="1200"/>
              </a:spcBef>
              <a:spcAft>
                <a:spcPts val="0"/>
              </a:spcAft>
              <a:buClr>
                <a:schemeClr val="dk1"/>
              </a:buClr>
              <a:buSzPts val="1100"/>
              <a:buFont typeface="Arial"/>
              <a:buNone/>
            </a:pPr>
            <a:r>
              <a:rPr lang="es-419" b="1" dirty="0">
                <a:solidFill>
                  <a:schemeClr val="dk1"/>
                </a:solidFill>
                <a:latin typeface="Calibri" panose="020F0502020204030204" pitchFamily="34" charset="0"/>
                <a:cs typeface="Calibri" panose="020F0502020204030204" pitchFamily="34" charset="0"/>
              </a:rPr>
              <a:t>Revisemos cuáles son los derechos humanos de niños, niñas y adolescentes.  </a:t>
            </a:r>
            <a:endParaRPr b="1" dirty="0">
              <a:solidFill>
                <a:schemeClr val="dk1"/>
              </a:solidFill>
              <a:latin typeface="Calibri" panose="020F0502020204030204" pitchFamily="34" charset="0"/>
              <a:cs typeface="Calibri" panose="020F0502020204030204" pitchFamily="34" charset="0"/>
            </a:endParaRPr>
          </a:p>
          <a:p>
            <a:pPr marL="0" lvl="0" indent="0" algn="l" rtl="0">
              <a:lnSpc>
                <a:spcPct val="115000"/>
              </a:lnSpc>
              <a:spcBef>
                <a:spcPts val="1200"/>
              </a:spcBef>
              <a:spcAft>
                <a:spcPts val="1200"/>
              </a:spcAft>
              <a:buSzPts val="2118"/>
              <a:buNone/>
            </a:pPr>
            <a:endParaRPr dirty="0"/>
          </a:p>
        </p:txBody>
      </p:sp>
      <p:sp>
        <p:nvSpPr>
          <p:cNvPr id="2" name="Rectángulo 1">
            <a:extLst>
              <a:ext uri="{FF2B5EF4-FFF2-40B4-BE49-F238E27FC236}">
                <a16:creationId xmlns:a16="http://schemas.microsoft.com/office/drawing/2014/main" id="{03238F1B-9549-5246-AD9E-FA0CD144BC25}"/>
              </a:ext>
            </a:extLst>
          </p:cNvPr>
          <p:cNvSpPr/>
          <p:nvPr/>
        </p:nvSpPr>
        <p:spPr>
          <a:xfrm>
            <a:off x="609599" y="385011"/>
            <a:ext cx="7996989" cy="974947"/>
          </a:xfrm>
          <a:prstGeom prst="rect">
            <a:avLst/>
          </a:prstGeom>
        </p:spPr>
        <p:txBody>
          <a:bodyPr wrap="square">
            <a:spAutoFit/>
          </a:bodyPr>
          <a:lstStyle/>
          <a:p>
            <a:pPr lvl="0" algn="ctr">
              <a:lnSpc>
                <a:spcPct val="115000"/>
              </a:lnSpc>
              <a:buClr>
                <a:schemeClr val="dk1"/>
              </a:buClr>
              <a:buSzPts val="1100"/>
            </a:pPr>
            <a:r>
              <a:rPr lang="es-419" b="1" dirty="0">
                <a:solidFill>
                  <a:schemeClr val="dk1"/>
                </a:solidFill>
                <a:latin typeface="Calibri" panose="020F0502020204030204" pitchFamily="34" charset="0"/>
                <a:cs typeface="Calibri" panose="020F0502020204030204" pitchFamily="34" charset="0"/>
              </a:rPr>
              <a:t>Dignidad es el fundamento de la igualdad entre todos los seres humanos, independiente de su raza, nacionalidad, sexo, cultura, etc.</a:t>
            </a:r>
          </a:p>
          <a:p>
            <a:pPr lvl="0" algn="ctr">
              <a:lnSpc>
                <a:spcPct val="115000"/>
              </a:lnSpc>
              <a:spcBef>
                <a:spcPts val="1200"/>
              </a:spcBef>
              <a:buSzPts val="1100"/>
            </a:pPr>
            <a:r>
              <a:rPr lang="es-419" b="1" dirty="0">
                <a:solidFill>
                  <a:schemeClr val="dk1"/>
                </a:solidFill>
                <a:latin typeface="Calibri" panose="020F0502020204030204" pitchFamily="34" charset="0"/>
                <a:cs typeface="Calibri" panose="020F0502020204030204" pitchFamily="34" charset="0"/>
              </a:rPr>
              <a:t>Para ejercer la dignidad de las personas, debemos conocer y respetar los derechos humanos.</a:t>
            </a:r>
          </a:p>
        </p:txBody>
      </p:sp>
      <p:sp>
        <p:nvSpPr>
          <p:cNvPr id="3" name="Rectángulo 2">
            <a:extLst>
              <a:ext uri="{FF2B5EF4-FFF2-40B4-BE49-F238E27FC236}">
                <a16:creationId xmlns:a16="http://schemas.microsoft.com/office/drawing/2014/main" id="{969AB647-9381-8E41-8CCA-9B183D43CEC2}"/>
              </a:ext>
            </a:extLst>
          </p:cNvPr>
          <p:cNvSpPr/>
          <p:nvPr/>
        </p:nvSpPr>
        <p:spPr>
          <a:xfrm>
            <a:off x="609599" y="1967009"/>
            <a:ext cx="7804485" cy="954107"/>
          </a:xfrm>
          <a:prstGeom prst="rect">
            <a:avLst/>
          </a:prstGeom>
        </p:spPr>
        <p:txBody>
          <a:bodyPr wrap="square">
            <a:spAutoFit/>
          </a:bodyPr>
          <a:lstStyle/>
          <a:p>
            <a:pPr lvl="0" algn="ctr">
              <a:spcBef>
                <a:spcPts val="1200"/>
              </a:spcBef>
              <a:buSzPts val="1100"/>
            </a:pPr>
            <a:r>
              <a:rPr lang="es-419" sz="2800" b="1" dirty="0">
                <a:solidFill>
                  <a:schemeClr val="bg1"/>
                </a:solidFill>
                <a:latin typeface="Calibri" panose="020F0502020204030204" pitchFamily="34" charset="0"/>
                <a:cs typeface="Calibri" panose="020F0502020204030204" pitchFamily="34" charset="0"/>
              </a:rPr>
              <a:t>Respetar la dignidad de las personas implica respetar sus derechos.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3" name="Imagen 2">
            <a:extLst>
              <a:ext uri="{FF2B5EF4-FFF2-40B4-BE49-F238E27FC236}">
                <a16:creationId xmlns:a16="http://schemas.microsoft.com/office/drawing/2014/main" id="{C5DE48DB-9BD4-CA4C-902D-52003857C380}"/>
              </a:ext>
            </a:extLst>
          </p:cNvPr>
          <p:cNvPicPr>
            <a:picLocks noChangeAspect="1"/>
          </p:cNvPicPr>
          <p:nvPr/>
        </p:nvPicPr>
        <p:blipFill>
          <a:blip r:embed="rId3"/>
          <a:stretch>
            <a:fillRect/>
          </a:stretch>
        </p:blipFill>
        <p:spPr>
          <a:xfrm>
            <a:off x="630447" y="-128337"/>
            <a:ext cx="8123738" cy="51435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8" name="Google Shape;91;p1">
            <a:extLst>
              <a:ext uri="{FF2B5EF4-FFF2-40B4-BE49-F238E27FC236}">
                <a16:creationId xmlns:a16="http://schemas.microsoft.com/office/drawing/2014/main" id="{2A10FCF6-B232-2649-BA47-0BED15404FD1}"/>
              </a:ext>
            </a:extLst>
          </p:cNvPr>
          <p:cNvSpPr/>
          <p:nvPr/>
        </p:nvSpPr>
        <p:spPr>
          <a:xfrm>
            <a:off x="0" y="0"/>
            <a:ext cx="9144000" cy="5143500"/>
          </a:xfrm>
          <a:prstGeom prst="rect">
            <a:avLst/>
          </a:prstGeom>
          <a:solidFill>
            <a:srgbClr val="4F8A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20" name="Google Shape;120;p24"/>
          <p:cNvSpPr txBox="1">
            <a:spLocks noGrp="1"/>
          </p:cNvSpPr>
          <p:nvPr>
            <p:ph type="title"/>
          </p:nvPr>
        </p:nvSpPr>
        <p:spPr>
          <a:xfrm>
            <a:off x="456079" y="45905"/>
            <a:ext cx="8078321" cy="42927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ct val="111111"/>
              <a:buNone/>
            </a:pPr>
            <a:r>
              <a:rPr lang="es-419" sz="1800" b="1" dirty="0">
                <a:solidFill>
                  <a:schemeClr val="bg1"/>
                </a:solidFill>
                <a:latin typeface="Calibri" panose="020F0502020204030204" pitchFamily="34" charset="0"/>
                <a:cs typeface="Calibri" panose="020F0502020204030204" pitchFamily="34" charset="0"/>
              </a:rPr>
              <a:t>Ahora entendamos un poco más sobre el valor DIGNIDAD con la siguiente historia:</a:t>
            </a:r>
            <a:endParaRPr sz="1800" b="1" dirty="0">
              <a:solidFill>
                <a:schemeClr val="bg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ct val="111111"/>
              <a:buNone/>
            </a:pPr>
            <a:endParaRPr sz="1800" b="1" dirty="0">
              <a:solidFill>
                <a:schemeClr val="bg1"/>
              </a:solidFill>
              <a:latin typeface="Calibri" panose="020F0502020204030204" pitchFamily="34" charset="0"/>
              <a:cs typeface="Calibri" panose="020F0502020204030204" pitchFamily="34" charset="0"/>
            </a:endParaRPr>
          </a:p>
        </p:txBody>
      </p:sp>
      <p:sp>
        <p:nvSpPr>
          <p:cNvPr id="121" name="Google Shape;121;p24"/>
          <p:cNvSpPr txBox="1">
            <a:spLocks noGrp="1"/>
          </p:cNvSpPr>
          <p:nvPr>
            <p:ph type="body" idx="1"/>
          </p:nvPr>
        </p:nvSpPr>
        <p:spPr>
          <a:xfrm>
            <a:off x="138223" y="475176"/>
            <a:ext cx="8867554" cy="4529693"/>
          </a:xfrm>
          <a:prstGeom prst="rect">
            <a:avLst/>
          </a:prstGeom>
          <a:noFill/>
          <a:ln>
            <a:noFill/>
          </a:ln>
        </p:spPr>
        <p:txBody>
          <a:bodyPr spcFirstLastPara="1" wrap="square" lIns="91425" tIns="91425" rIns="91425" bIns="91425" anchor="t" anchorCtr="0">
            <a:normAutofit fontScale="77500" lnSpcReduction="20000"/>
          </a:bodyPr>
          <a:lstStyle/>
          <a:p>
            <a:pPr marL="0" lvl="0" indent="0" algn="l" rtl="0">
              <a:lnSpc>
                <a:spcPct val="115000"/>
              </a:lnSpc>
              <a:spcBef>
                <a:spcPts val="0"/>
              </a:spcBef>
              <a:spcAft>
                <a:spcPts val="0"/>
              </a:spcAft>
              <a:buSzPct val="100000"/>
              <a:buNone/>
            </a:pPr>
            <a:r>
              <a:rPr lang="es-419" sz="2100" b="1" dirty="0">
                <a:solidFill>
                  <a:schemeClr val="bg1"/>
                </a:solidFill>
                <a:latin typeface="Calibri" panose="020F0502020204030204" pitchFamily="34" charset="0"/>
                <a:cs typeface="Calibri" panose="020F0502020204030204" pitchFamily="34" charset="0"/>
              </a:rPr>
              <a:t>Pueden leer la historia, o escucharla haciendo clic en el siguiente </a:t>
            </a:r>
            <a:r>
              <a:rPr lang="en-GB" sz="2100" b="1" dirty="0" err="1">
                <a:solidFill>
                  <a:schemeClr val="bg1"/>
                </a:solidFill>
                <a:latin typeface="Calibri" panose="020F0502020204030204" pitchFamily="34" charset="0"/>
                <a:cs typeface="Calibri" panose="020F0502020204030204" pitchFamily="34" charset="0"/>
              </a:rPr>
              <a:t>ícono</a:t>
            </a:r>
            <a:r>
              <a:rPr lang="en-GB" sz="2100" b="1" dirty="0">
                <a:solidFill>
                  <a:schemeClr val="bg1"/>
                </a:solidFill>
                <a:latin typeface="Calibri" panose="020F0502020204030204" pitchFamily="34" charset="0"/>
                <a:cs typeface="Calibri" panose="020F0502020204030204" pitchFamily="34" charset="0"/>
              </a:rPr>
              <a:t>. Primera </a:t>
            </a:r>
            <a:r>
              <a:rPr lang="en-GB" sz="2100" b="1" dirty="0" err="1">
                <a:solidFill>
                  <a:schemeClr val="bg1"/>
                </a:solidFill>
                <a:latin typeface="Calibri" panose="020F0502020204030204" pitchFamily="34" charset="0"/>
                <a:cs typeface="Calibri" panose="020F0502020204030204" pitchFamily="34" charset="0"/>
              </a:rPr>
              <a:t>parte</a:t>
            </a:r>
            <a:r>
              <a:rPr lang="en-GB" sz="2100" b="1" dirty="0">
                <a:solidFill>
                  <a:schemeClr val="bg1"/>
                </a:solidFill>
                <a:latin typeface="Calibri" panose="020F0502020204030204" pitchFamily="34" charset="0"/>
                <a:cs typeface="Calibri" panose="020F0502020204030204" pitchFamily="34" charset="0"/>
              </a:rPr>
              <a:t> </a:t>
            </a:r>
            <a:endParaRPr sz="2100" b="1" dirty="0">
              <a:solidFill>
                <a:schemeClr val="bg1"/>
              </a:solidFill>
              <a:latin typeface="Calibri" panose="020F0502020204030204" pitchFamily="34" charset="0"/>
              <a:cs typeface="Calibri" panose="020F0502020204030204" pitchFamily="34" charset="0"/>
            </a:endParaRPr>
          </a:p>
          <a:p>
            <a:pPr marL="0" lvl="0" indent="0" algn="l" rtl="0">
              <a:lnSpc>
                <a:spcPct val="115000"/>
              </a:lnSpc>
              <a:spcBef>
                <a:spcPts val="1200"/>
              </a:spcBef>
              <a:spcAft>
                <a:spcPts val="0"/>
              </a:spcAft>
              <a:buClr>
                <a:schemeClr val="dk1"/>
              </a:buClr>
              <a:buSzPct val="88000"/>
              <a:buFont typeface="Arial"/>
              <a:buNone/>
            </a:pPr>
            <a:r>
              <a:rPr lang="es-419" sz="1400" dirty="0">
                <a:solidFill>
                  <a:schemeClr val="bg1"/>
                </a:solidFill>
                <a:latin typeface="Calibri" panose="020F0502020204030204" pitchFamily="34" charset="0"/>
                <a:ea typeface="Times New Roman"/>
                <a:cs typeface="Calibri" panose="020F0502020204030204" pitchFamily="34" charset="0"/>
                <a:sym typeface="Times New Roman"/>
              </a:rPr>
              <a:t>Martín subió al escenario un poco nervioso. Si bien le habían avisado con tiempo que él sería el encargado de dar el discurso en nombre de todos sus compañeros y compañeras, le asustaba hablar en público. Pero sentía que era lo mínimo que podía hacer después de todo lo que le había entregado el colegio.</a:t>
            </a:r>
            <a:endParaRPr sz="1400" dirty="0">
              <a:solidFill>
                <a:schemeClr val="bg1"/>
              </a:solidFill>
              <a:latin typeface="Calibri" panose="020F0502020204030204" pitchFamily="34" charset="0"/>
              <a:ea typeface="Times New Roman"/>
              <a:cs typeface="Calibri" panose="020F0502020204030204" pitchFamily="34" charset="0"/>
              <a:sym typeface="Times New Roman"/>
            </a:endParaRPr>
          </a:p>
          <a:p>
            <a:pPr marL="0" lvl="0" indent="0" algn="l" rtl="0">
              <a:lnSpc>
                <a:spcPct val="115000"/>
              </a:lnSpc>
              <a:spcBef>
                <a:spcPts val="1200"/>
              </a:spcBef>
              <a:spcAft>
                <a:spcPts val="0"/>
              </a:spcAft>
              <a:buClr>
                <a:schemeClr val="dk1"/>
              </a:buClr>
              <a:buSzPct val="88000"/>
              <a:buFont typeface="Arial"/>
              <a:buNone/>
            </a:pPr>
            <a:r>
              <a:rPr lang="es-419" sz="1400" dirty="0" err="1">
                <a:solidFill>
                  <a:schemeClr val="bg1"/>
                </a:solidFill>
                <a:latin typeface="Calibri" panose="020F0502020204030204" pitchFamily="34" charset="0"/>
                <a:ea typeface="Times New Roman"/>
                <a:cs typeface="Calibri" panose="020F0502020204030204" pitchFamily="34" charset="0"/>
                <a:sym typeface="Times New Roman"/>
              </a:rPr>
              <a:t>Hm..Hm</a:t>
            </a:r>
            <a:r>
              <a:rPr lang="es-419" sz="1400" dirty="0">
                <a:solidFill>
                  <a:schemeClr val="bg1"/>
                </a:solidFill>
                <a:latin typeface="Calibri" panose="020F0502020204030204" pitchFamily="34" charset="0"/>
                <a:ea typeface="Times New Roman"/>
                <a:cs typeface="Calibri" panose="020F0502020204030204" pitchFamily="34" charset="0"/>
                <a:sym typeface="Times New Roman"/>
              </a:rPr>
              <a:t>…¿Se escucha?…Espero que sí…porque estoy demasiado nervioso para repetirlo…</a:t>
            </a:r>
            <a:endParaRPr sz="1400" dirty="0">
              <a:solidFill>
                <a:schemeClr val="bg1"/>
              </a:solidFill>
              <a:latin typeface="Calibri" panose="020F0502020204030204" pitchFamily="34" charset="0"/>
              <a:ea typeface="Times New Roman"/>
              <a:cs typeface="Calibri" panose="020F0502020204030204" pitchFamily="34" charset="0"/>
              <a:sym typeface="Times New Roman"/>
            </a:endParaRPr>
          </a:p>
          <a:p>
            <a:pPr marL="0" lvl="0" indent="0" algn="l" rtl="0">
              <a:lnSpc>
                <a:spcPct val="115000"/>
              </a:lnSpc>
              <a:spcBef>
                <a:spcPts val="1200"/>
              </a:spcBef>
              <a:spcAft>
                <a:spcPts val="0"/>
              </a:spcAft>
              <a:buClr>
                <a:schemeClr val="dk1"/>
              </a:buClr>
              <a:buSzPct val="88000"/>
              <a:buFont typeface="Arial"/>
              <a:buNone/>
            </a:pPr>
            <a:r>
              <a:rPr lang="es-419" sz="1400" dirty="0">
                <a:solidFill>
                  <a:schemeClr val="bg1"/>
                </a:solidFill>
                <a:latin typeface="Calibri" panose="020F0502020204030204" pitchFamily="34" charset="0"/>
                <a:ea typeface="Times New Roman"/>
                <a:cs typeface="Calibri" panose="020F0502020204030204" pitchFamily="34" charset="0"/>
                <a:sym typeface="Times New Roman"/>
              </a:rPr>
              <a:t>Hoy estamos celebrando nuestra tan esperada graduación. Después de 12 años de mucho esfuerzo, terminamos esta etapa crucial en nuestras vidas y me gustaría agradecer a todos quienes hicieron posible este logro: a nuestros padres y madres, profesores, directores, compañeros, compañeras y todos quienes trabajan en este colegio, que día a día nos recibe y abre las puertas.</a:t>
            </a:r>
            <a:endParaRPr sz="1400" dirty="0">
              <a:solidFill>
                <a:schemeClr val="bg1"/>
              </a:solidFill>
              <a:latin typeface="Calibri" panose="020F0502020204030204" pitchFamily="34" charset="0"/>
              <a:ea typeface="Times New Roman"/>
              <a:cs typeface="Calibri" panose="020F0502020204030204" pitchFamily="34" charset="0"/>
              <a:sym typeface="Times New Roman"/>
            </a:endParaRPr>
          </a:p>
          <a:p>
            <a:pPr marL="0" lvl="0" indent="0" algn="l" rtl="0">
              <a:lnSpc>
                <a:spcPct val="115000"/>
              </a:lnSpc>
              <a:spcBef>
                <a:spcPts val="1200"/>
              </a:spcBef>
              <a:spcAft>
                <a:spcPts val="0"/>
              </a:spcAft>
              <a:buClr>
                <a:schemeClr val="dk1"/>
              </a:buClr>
              <a:buSzPct val="88000"/>
              <a:buFont typeface="Arial"/>
              <a:buNone/>
            </a:pPr>
            <a:r>
              <a:rPr lang="es-419" sz="1400" dirty="0">
                <a:solidFill>
                  <a:schemeClr val="bg1"/>
                </a:solidFill>
                <a:latin typeface="Calibri" panose="020F0502020204030204" pitchFamily="34" charset="0"/>
                <a:ea typeface="Times New Roman"/>
                <a:cs typeface="Calibri" panose="020F0502020204030204" pitchFamily="34" charset="0"/>
                <a:sym typeface="Times New Roman"/>
              </a:rPr>
              <a:t>Pero principalmente quiero agradecer a alguien que hoy también se está graduando… él no sabe de esta historia, pero quiero aprovechar esta instancia para mostrarle mi gran aprecio.</a:t>
            </a:r>
            <a:endParaRPr sz="1400" dirty="0">
              <a:solidFill>
                <a:schemeClr val="bg1"/>
              </a:solidFill>
              <a:latin typeface="Calibri" panose="020F0502020204030204" pitchFamily="34" charset="0"/>
              <a:ea typeface="Times New Roman"/>
              <a:cs typeface="Calibri" panose="020F0502020204030204" pitchFamily="34" charset="0"/>
              <a:sym typeface="Times New Roman"/>
            </a:endParaRPr>
          </a:p>
          <a:p>
            <a:pPr marL="0" lvl="0" indent="0" algn="l" rtl="0">
              <a:lnSpc>
                <a:spcPct val="115000"/>
              </a:lnSpc>
              <a:spcBef>
                <a:spcPts val="1200"/>
              </a:spcBef>
              <a:spcAft>
                <a:spcPts val="0"/>
              </a:spcAft>
              <a:buClr>
                <a:schemeClr val="dk1"/>
              </a:buClr>
              <a:buSzPct val="88000"/>
              <a:buFont typeface="Arial"/>
              <a:buNone/>
            </a:pPr>
            <a:r>
              <a:rPr lang="es-419" sz="1400" dirty="0">
                <a:solidFill>
                  <a:schemeClr val="bg1"/>
                </a:solidFill>
                <a:latin typeface="Calibri" panose="020F0502020204030204" pitchFamily="34" charset="0"/>
                <a:ea typeface="Times New Roman"/>
                <a:cs typeface="Calibri" panose="020F0502020204030204" pitchFamily="34" charset="0"/>
                <a:sym typeface="Times New Roman"/>
              </a:rPr>
              <a:t>Lo recuerdo como si fuera hoy: estábamos en octavo y acabábamos de terminar de hacer gimnasia. El último tiempo había sido muy difícil para mí, me sentía solo en el colegio, muchos me molestaban y sentía que la mayoría me ignoraba, tenía además problemas en la casa… Hace unas semanas habíamos conversado en clases sobre los derechos humanos. Yo sentía que mis derechos no se cumplían. No tenía un grupo de amigo con quienes conversar libremente sobre lo que yo pensaba, no tenía un lugar seguro donde pasarlo bien. Me sentía diferente a los demás, quizás era porque mi color de piel distinguía, o porque no compartía las mismas tradiciones…. me sentía mal.</a:t>
            </a:r>
          </a:p>
          <a:p>
            <a:pPr marL="0" lvl="0" indent="0" algn="l" rtl="0">
              <a:lnSpc>
                <a:spcPct val="115000"/>
              </a:lnSpc>
              <a:spcBef>
                <a:spcPts val="1200"/>
              </a:spcBef>
              <a:spcAft>
                <a:spcPts val="0"/>
              </a:spcAft>
              <a:buClr>
                <a:schemeClr val="dk1"/>
              </a:buClr>
              <a:buSzPts val="1100"/>
              <a:buFont typeface="Arial"/>
              <a:buNone/>
            </a:pPr>
            <a:r>
              <a:rPr lang="es-ES" sz="1400" dirty="0">
                <a:solidFill>
                  <a:schemeClr val="bg1"/>
                </a:solidFill>
                <a:latin typeface="Calibri" panose="020F0502020204030204" pitchFamily="34" charset="0"/>
                <a:ea typeface="Times New Roman"/>
                <a:cs typeface="Calibri" panose="020F0502020204030204" pitchFamily="34" charset="0"/>
                <a:sym typeface="Times New Roman"/>
              </a:rPr>
              <a:t>Sentía que no valía nada. Que no era importante para nadie. Y todo explotó cuando un compañero, para humillarme delante de todos… me empujó y tiró mis cosas al suelo… Ahí sentí que ya nada tenía sentido. Comencé a recogerlo resignado y pasó lo peor por mi cabeza…no quería más… pero justo en ese momento, cuando ya me había rendido…</a:t>
            </a:r>
          </a:p>
          <a:p>
            <a:pPr marL="0" lvl="0" indent="0" algn="l" rtl="0">
              <a:lnSpc>
                <a:spcPct val="115000"/>
              </a:lnSpc>
              <a:spcBef>
                <a:spcPts val="1200"/>
              </a:spcBef>
              <a:spcAft>
                <a:spcPts val="0"/>
              </a:spcAft>
              <a:buClr>
                <a:schemeClr val="dk1"/>
              </a:buClr>
              <a:buSzPts val="1100"/>
              <a:buFont typeface="Arial"/>
              <a:buNone/>
            </a:pPr>
            <a:r>
              <a:rPr lang="es-ES" sz="1400" dirty="0">
                <a:solidFill>
                  <a:schemeClr val="bg1"/>
                </a:solidFill>
                <a:latin typeface="Calibri" panose="020F0502020204030204" pitchFamily="34" charset="0"/>
                <a:ea typeface="Times New Roman"/>
                <a:cs typeface="Calibri" panose="020F0502020204030204" pitchFamily="34" charset="0"/>
                <a:sym typeface="Times New Roman"/>
              </a:rPr>
              <a:t>Andrés se me acercó…no dijo nada…solo me ayudó recoger las cosas… creo que fue el único que vio mis lágrimas…yo había aprendido a esconderlas, para que nadie notara mi tristeza.</a:t>
            </a:r>
            <a:endParaRPr lang="es-ES" sz="1400" dirty="0">
              <a:solidFill>
                <a:schemeClr val="bg1"/>
              </a:solidFill>
              <a:latin typeface="Calibri" panose="020F0502020204030204" pitchFamily="34" charset="0"/>
              <a:cs typeface="Calibri" panose="020F0502020204030204" pitchFamily="34" charset="0"/>
            </a:endParaRPr>
          </a:p>
        </p:txBody>
      </p:sp>
      <p:pic>
        <p:nvPicPr>
          <p:cNvPr id="4" name="Parte Uno Dignidad">
            <a:hlinkClick r:id="" action="ppaction://media"/>
            <a:extLst>
              <a:ext uri="{FF2B5EF4-FFF2-40B4-BE49-F238E27FC236}">
                <a16:creationId xmlns:a16="http://schemas.microsoft.com/office/drawing/2014/main" id="{C3BA883A-7661-4154-ACE5-1060FF9FB0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52907" y="433477"/>
            <a:ext cx="609600" cy="609600"/>
          </a:xfrm>
          <a:prstGeom prst="rect">
            <a:avLst/>
          </a:prstGeom>
        </p:spPr>
      </p:pic>
      <p:sp>
        <p:nvSpPr>
          <p:cNvPr id="2" name="TextBox 1">
            <a:extLst>
              <a:ext uri="{FF2B5EF4-FFF2-40B4-BE49-F238E27FC236}">
                <a16:creationId xmlns:a16="http://schemas.microsoft.com/office/drawing/2014/main" id="{179F0E94-52F6-4DA6-831B-BF43F1FD1C5E}"/>
              </a:ext>
            </a:extLst>
          </p:cNvPr>
          <p:cNvSpPr txBox="1"/>
          <p:nvPr/>
        </p:nvSpPr>
        <p:spPr>
          <a:xfrm>
            <a:off x="7232069" y="4897279"/>
            <a:ext cx="1959191" cy="215444"/>
          </a:xfrm>
          <a:prstGeom prst="rect">
            <a:avLst/>
          </a:prstGeom>
          <a:noFill/>
        </p:spPr>
        <p:txBody>
          <a:bodyPr wrap="none" rtlCol="0">
            <a:spAutoFit/>
          </a:bodyPr>
          <a:lstStyle/>
          <a:p>
            <a:r>
              <a:rPr lang="en-GB" sz="800" dirty="0">
                <a:solidFill>
                  <a:schemeClr val="bg1"/>
                </a:solidFill>
                <a:latin typeface="Calibri" panose="020F0502020204030204" pitchFamily="34" charset="0"/>
                <a:cs typeface="Calibri" panose="020F0502020204030204" pitchFamily="34" charset="0"/>
              </a:rPr>
              <a:t>Música instrumental www.bensound.com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0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4" name="Google Shape;91;p1">
            <a:extLst>
              <a:ext uri="{FF2B5EF4-FFF2-40B4-BE49-F238E27FC236}">
                <a16:creationId xmlns:a16="http://schemas.microsoft.com/office/drawing/2014/main" id="{F2EB5AC1-425A-BC4A-860C-CB91D98360BF}"/>
              </a:ext>
            </a:extLst>
          </p:cNvPr>
          <p:cNvSpPr/>
          <p:nvPr/>
        </p:nvSpPr>
        <p:spPr>
          <a:xfrm>
            <a:off x="0" y="0"/>
            <a:ext cx="9144000" cy="5143500"/>
          </a:xfrm>
          <a:prstGeom prst="rect">
            <a:avLst/>
          </a:prstGeom>
          <a:solidFill>
            <a:srgbClr val="4F8A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7" name="Google Shape;127;p25"/>
          <p:cNvSpPr txBox="1">
            <a:spLocks noGrp="1"/>
          </p:cNvSpPr>
          <p:nvPr>
            <p:ph type="body" idx="1"/>
          </p:nvPr>
        </p:nvSpPr>
        <p:spPr>
          <a:xfrm>
            <a:off x="452629" y="63798"/>
            <a:ext cx="8238742" cy="3713748"/>
          </a:xfrm>
          <a:prstGeom prst="rect">
            <a:avLst/>
          </a:prstGeom>
          <a:noFill/>
          <a:ln>
            <a:noFill/>
          </a:ln>
        </p:spPr>
        <p:txBody>
          <a:bodyPr spcFirstLastPara="1" wrap="square" lIns="91425" tIns="91425" rIns="91425" bIns="91425" anchor="t" anchorCtr="0">
            <a:noAutofit/>
          </a:bodyPr>
          <a:lstStyle/>
          <a:p>
            <a:pPr marL="0" indent="0">
              <a:spcBef>
                <a:spcPts val="1200"/>
              </a:spcBef>
              <a:buClr>
                <a:schemeClr val="dk1"/>
              </a:buClr>
              <a:buSzPts val="1100"/>
              <a:buNone/>
            </a:pPr>
            <a:r>
              <a:rPr lang="es-ES" sz="1600" b="1" dirty="0">
                <a:solidFill>
                  <a:schemeClr val="bg1"/>
                </a:solidFill>
                <a:latin typeface="Calibri" panose="020F0502020204030204" pitchFamily="34" charset="0"/>
                <a:cs typeface="Calibri" panose="020F0502020204030204" pitchFamily="34" charset="0"/>
              </a:rPr>
              <a:t>Sigue escuchando la segunda parte en el siguiente ícono. Segunda parte </a:t>
            </a:r>
          </a:p>
          <a:p>
            <a:pPr marL="0" lvl="0" indent="0" algn="l" rtl="0">
              <a:lnSpc>
                <a:spcPct val="115000"/>
              </a:lnSpc>
              <a:spcBef>
                <a:spcPts val="1200"/>
              </a:spcBef>
              <a:spcAft>
                <a:spcPts val="0"/>
              </a:spcAft>
              <a:buClr>
                <a:schemeClr val="dk1"/>
              </a:buClr>
              <a:buSzPts val="1100"/>
              <a:buFont typeface="Arial"/>
              <a:buNone/>
            </a:pPr>
            <a:r>
              <a:rPr lang="es-419" sz="1200" dirty="0">
                <a:solidFill>
                  <a:schemeClr val="bg1"/>
                </a:solidFill>
                <a:latin typeface="Calibri" panose="020F0502020204030204" pitchFamily="34" charset="0"/>
                <a:ea typeface="Times New Roman"/>
                <a:cs typeface="Calibri" panose="020F0502020204030204" pitchFamily="34" charset="0"/>
                <a:sym typeface="Times New Roman"/>
              </a:rPr>
              <a:t>Pero esa vez fue diferente…recibía ayuda por primera vez de un compañero. Me sorprendió, no lo esperaba, me quedé en silencio hasta que terminó de recoger mis cosas, y comenzamos a caminar juntos. Hablamos de la vida, nada importante…de tonteras, pero de pronto me sentí un poco más aliviado... Me dijo que siguiéramos conversando y así fue. Al día siguiente compartimos juntos un recreo, y así, día a día, fuimos creando una amistad. Andrés me hacía sentir como un par, sin importar que nuestro color, tradiciones, pensamientos o cultura fueran diferentes, los dos éramos jóvenes, éramos amigos, y esa era muy valioso para mi.  Me presentó a sus amigos, conversamos y sentí que por primera vez encajaba en un grupo social…hoy somos cercanos… sus amigos hoy son también mis amigos.</a:t>
            </a:r>
          </a:p>
          <a:p>
            <a:pPr marL="0" lvl="0" indent="0" algn="l" rtl="0">
              <a:lnSpc>
                <a:spcPct val="115000"/>
              </a:lnSpc>
              <a:spcBef>
                <a:spcPts val="1200"/>
              </a:spcBef>
              <a:spcAft>
                <a:spcPts val="0"/>
              </a:spcAft>
              <a:buClr>
                <a:schemeClr val="dk1"/>
              </a:buClr>
              <a:buSzPts val="1100"/>
              <a:buFont typeface="Arial"/>
              <a:buNone/>
            </a:pPr>
            <a:r>
              <a:rPr lang="es-ES" sz="1200" dirty="0">
                <a:solidFill>
                  <a:schemeClr val="bg1"/>
                </a:solidFill>
                <a:latin typeface="Calibri" panose="020F0502020204030204" pitchFamily="34" charset="0"/>
                <a:ea typeface="Times New Roman"/>
                <a:cs typeface="Calibri" panose="020F0502020204030204" pitchFamily="34" charset="0"/>
                <a:sym typeface="Times New Roman"/>
              </a:rPr>
              <a:t>Lo que Andrés no sabe, es que ese día cambió mi vida para siempre….Yo era una persona triste, sentía que nadie me veía. ¿Ustedes saben lo que significa sentir que uno es invisible para los demás? Así me sentí… hasta ese día...</a:t>
            </a:r>
          </a:p>
          <a:p>
            <a:pPr marL="0" lvl="0" indent="0" algn="l" rtl="0">
              <a:lnSpc>
                <a:spcPct val="115000"/>
              </a:lnSpc>
              <a:spcBef>
                <a:spcPts val="1200"/>
              </a:spcBef>
              <a:spcAft>
                <a:spcPts val="0"/>
              </a:spcAft>
              <a:buClr>
                <a:schemeClr val="dk1"/>
              </a:buClr>
              <a:buSzPts val="1100"/>
              <a:buFont typeface="Arial"/>
              <a:buNone/>
            </a:pPr>
            <a:r>
              <a:rPr lang="es-ES" sz="1200" dirty="0">
                <a:solidFill>
                  <a:schemeClr val="bg1"/>
                </a:solidFill>
                <a:latin typeface="Calibri" panose="020F0502020204030204" pitchFamily="34" charset="0"/>
                <a:ea typeface="Times New Roman"/>
                <a:cs typeface="Calibri" panose="020F0502020204030204" pitchFamily="34" charset="0"/>
                <a:sym typeface="Times New Roman"/>
              </a:rPr>
              <a:t>Andrés quiero que sepas que con solo un acto, con tu ayuda, me ayudaste a darme cuenta que estaba equivocado…al tratarme con dignidad cambiaste la visión de mi mismo, sentí que quizás si valía un poco, que no era invisible ni poca cosa.</a:t>
            </a:r>
          </a:p>
          <a:p>
            <a:pPr marL="0" lvl="0" indent="0" algn="l" rtl="0">
              <a:lnSpc>
                <a:spcPct val="115000"/>
              </a:lnSpc>
              <a:spcBef>
                <a:spcPts val="0"/>
              </a:spcBef>
              <a:spcAft>
                <a:spcPts val="0"/>
              </a:spcAft>
              <a:buClr>
                <a:schemeClr val="dk1"/>
              </a:buClr>
              <a:buSzPts val="1100"/>
              <a:buFont typeface="Arial"/>
              <a:buNone/>
            </a:pPr>
            <a:r>
              <a:rPr lang="es-ES" sz="1200" dirty="0">
                <a:solidFill>
                  <a:schemeClr val="bg1"/>
                </a:solidFill>
                <a:latin typeface="Calibri" panose="020F0502020204030204" pitchFamily="34" charset="0"/>
                <a:ea typeface="Times New Roman"/>
                <a:cs typeface="Calibri" panose="020F0502020204030204" pitchFamily="34" charset="0"/>
                <a:sym typeface="Times New Roman"/>
              </a:rPr>
              <a:t> </a:t>
            </a:r>
          </a:p>
          <a:p>
            <a:pPr marL="0" lvl="0" indent="0" algn="l" rtl="0">
              <a:lnSpc>
                <a:spcPct val="115000"/>
              </a:lnSpc>
              <a:spcBef>
                <a:spcPts val="0"/>
              </a:spcBef>
              <a:spcAft>
                <a:spcPts val="0"/>
              </a:spcAft>
              <a:buClr>
                <a:schemeClr val="dk1"/>
              </a:buClr>
              <a:buSzPts val="1100"/>
              <a:buFont typeface="Arial"/>
              <a:buNone/>
            </a:pPr>
            <a:r>
              <a:rPr lang="es-ES" sz="1200" dirty="0">
                <a:solidFill>
                  <a:schemeClr val="bg1"/>
                </a:solidFill>
                <a:latin typeface="Calibri" panose="020F0502020204030204" pitchFamily="34" charset="0"/>
                <a:ea typeface="Times New Roman"/>
                <a:cs typeface="Calibri" panose="020F0502020204030204" pitchFamily="34" charset="0"/>
                <a:sym typeface="Times New Roman"/>
              </a:rPr>
              <a:t>Y hoy lo puedo decir con orgullo: ese día no solo gané un amigo, sino que gané una vida entera con dignidad. Porque finalmente cuando a uno lo ven a los ojos, siente que vale lo mismo que los demás… Muchas gracias…</a:t>
            </a:r>
          </a:p>
          <a:p>
            <a:pPr marL="0" lvl="0" indent="0" algn="l" rtl="0">
              <a:lnSpc>
                <a:spcPct val="115000"/>
              </a:lnSpc>
              <a:spcBef>
                <a:spcPts val="0"/>
              </a:spcBef>
              <a:spcAft>
                <a:spcPts val="0"/>
              </a:spcAft>
              <a:buClr>
                <a:schemeClr val="dk1"/>
              </a:buClr>
              <a:buSzPts val="1100"/>
              <a:buFont typeface="Arial"/>
              <a:buNone/>
            </a:pPr>
            <a:r>
              <a:rPr lang="es-ES" sz="1200" dirty="0">
                <a:solidFill>
                  <a:schemeClr val="bg1"/>
                </a:solidFill>
                <a:latin typeface="Calibri" panose="020F0502020204030204" pitchFamily="34" charset="0"/>
                <a:ea typeface="Times New Roman"/>
                <a:cs typeface="Calibri" panose="020F0502020204030204" pitchFamily="34" charset="0"/>
                <a:sym typeface="Times New Roman"/>
              </a:rPr>
              <a:t> </a:t>
            </a:r>
          </a:p>
          <a:p>
            <a:pPr marL="0" lvl="0" indent="0" algn="l" rtl="0">
              <a:lnSpc>
                <a:spcPct val="115000"/>
              </a:lnSpc>
              <a:spcBef>
                <a:spcPts val="0"/>
              </a:spcBef>
              <a:spcAft>
                <a:spcPts val="0"/>
              </a:spcAft>
              <a:buClr>
                <a:schemeClr val="dk1"/>
              </a:buClr>
              <a:buSzPts val="1100"/>
              <a:buFont typeface="Arial"/>
              <a:buNone/>
            </a:pPr>
            <a:r>
              <a:rPr lang="es-ES" sz="1200" dirty="0">
                <a:solidFill>
                  <a:schemeClr val="bg1"/>
                </a:solidFill>
                <a:latin typeface="Calibri" panose="020F0502020204030204" pitchFamily="34" charset="0"/>
                <a:ea typeface="Times New Roman"/>
                <a:cs typeface="Calibri" panose="020F0502020204030204" pitchFamily="34" charset="0"/>
                <a:sym typeface="Times New Roman"/>
              </a:rPr>
              <a:t>Después de esas últimas palabras, Martín bajó del escenario. Las personas se pararon y comenzaron a aplaudir por largos minutos. E incluso aumentaron su intensidad cuando vieron que Andrés también se paraba y abrazaba a su amigo. Lo que nadie pudo escuchar fue el “gracias, me salvaste, porque un amigo nos puede salvar”…Y después lo miró igual que hace 5 años, cuando le devolvió su dignidad….</a:t>
            </a:r>
          </a:p>
          <a:p>
            <a:pPr marL="0" lvl="0" indent="0" algn="l" rtl="0">
              <a:lnSpc>
                <a:spcPct val="115000"/>
              </a:lnSpc>
              <a:spcBef>
                <a:spcPts val="1200"/>
              </a:spcBef>
              <a:spcAft>
                <a:spcPts val="0"/>
              </a:spcAft>
              <a:buClr>
                <a:schemeClr val="dk1"/>
              </a:buClr>
              <a:buSzPts val="1100"/>
              <a:buFont typeface="Arial"/>
              <a:buNone/>
            </a:pPr>
            <a:endParaRPr sz="1200" dirty="0">
              <a:solidFill>
                <a:schemeClr val="bg1"/>
              </a:solidFill>
              <a:latin typeface="Calibri" panose="020F0502020204030204" pitchFamily="34" charset="0"/>
              <a:ea typeface="Times New Roman"/>
              <a:cs typeface="Calibri" panose="020F0502020204030204" pitchFamily="34" charset="0"/>
              <a:sym typeface="Times New Roman"/>
            </a:endParaRPr>
          </a:p>
          <a:p>
            <a:pPr marL="0" lvl="0" indent="0" algn="l" rtl="0">
              <a:lnSpc>
                <a:spcPct val="115000"/>
              </a:lnSpc>
              <a:spcBef>
                <a:spcPts val="0"/>
              </a:spcBef>
              <a:spcAft>
                <a:spcPts val="1200"/>
              </a:spcAft>
              <a:buSzPts val="1800"/>
              <a:buNone/>
            </a:pPr>
            <a:endParaRPr sz="1200" dirty="0">
              <a:solidFill>
                <a:schemeClr val="bg1"/>
              </a:solidFill>
              <a:latin typeface="Calibri" panose="020F0502020204030204" pitchFamily="34" charset="0"/>
              <a:cs typeface="Calibri" panose="020F0502020204030204" pitchFamily="34" charset="0"/>
            </a:endParaRPr>
          </a:p>
        </p:txBody>
      </p:sp>
      <p:pic>
        <p:nvPicPr>
          <p:cNvPr id="2" name="Parte Dos Dignidad">
            <a:hlinkClick r:id="" action="ppaction://media"/>
            <a:extLst>
              <a:ext uri="{FF2B5EF4-FFF2-40B4-BE49-F238E27FC236}">
                <a16:creationId xmlns:a16="http://schemas.microsoft.com/office/drawing/2014/main" id="{061E61A5-4348-429E-9E94-A0DE16410B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04074" y="129805"/>
            <a:ext cx="609600" cy="609600"/>
          </a:xfrm>
          <a:prstGeom prst="rect">
            <a:avLst/>
          </a:prstGeom>
        </p:spPr>
      </p:pic>
      <p:sp>
        <p:nvSpPr>
          <p:cNvPr id="5" name="TextBox 4">
            <a:extLst>
              <a:ext uri="{FF2B5EF4-FFF2-40B4-BE49-F238E27FC236}">
                <a16:creationId xmlns:a16="http://schemas.microsoft.com/office/drawing/2014/main" id="{301B1D4A-A6B6-4FCA-8D14-9A6EAA5827C7}"/>
              </a:ext>
            </a:extLst>
          </p:cNvPr>
          <p:cNvSpPr txBox="1"/>
          <p:nvPr/>
        </p:nvSpPr>
        <p:spPr>
          <a:xfrm>
            <a:off x="7232069" y="4897279"/>
            <a:ext cx="1959191" cy="215444"/>
          </a:xfrm>
          <a:prstGeom prst="rect">
            <a:avLst/>
          </a:prstGeom>
          <a:noFill/>
        </p:spPr>
        <p:txBody>
          <a:bodyPr wrap="none" rtlCol="0">
            <a:spAutoFit/>
          </a:bodyPr>
          <a:lstStyle/>
          <a:p>
            <a:r>
              <a:rPr lang="en-GB" sz="800" dirty="0">
                <a:solidFill>
                  <a:schemeClr val="bg1"/>
                </a:solidFill>
                <a:latin typeface="Calibri" panose="020F0502020204030204" pitchFamily="34" charset="0"/>
                <a:cs typeface="Calibri" panose="020F0502020204030204" pitchFamily="34" charset="0"/>
              </a:rPr>
              <a:t>Música instrumental www.bensound.com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2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4" name="Google Shape;91;p1">
            <a:extLst>
              <a:ext uri="{FF2B5EF4-FFF2-40B4-BE49-F238E27FC236}">
                <a16:creationId xmlns:a16="http://schemas.microsoft.com/office/drawing/2014/main" id="{0A9080CC-59B1-3143-A674-763FB533F817}"/>
              </a:ext>
            </a:extLst>
          </p:cNvPr>
          <p:cNvSpPr/>
          <p:nvPr/>
        </p:nvSpPr>
        <p:spPr>
          <a:xfrm>
            <a:off x="0" y="0"/>
            <a:ext cx="9144000" cy="5143500"/>
          </a:xfrm>
          <a:prstGeom prst="rect">
            <a:avLst/>
          </a:prstGeom>
          <a:solidFill>
            <a:srgbClr val="EB587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8" name="Google Shape;138;p27"/>
          <p:cNvSpPr txBox="1">
            <a:spLocks noGrp="1"/>
          </p:cNvSpPr>
          <p:nvPr>
            <p:ph type="title"/>
          </p:nvPr>
        </p:nvSpPr>
        <p:spPr>
          <a:xfrm>
            <a:off x="311700" y="67763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419" sz="3600" b="1" dirty="0">
                <a:solidFill>
                  <a:schemeClr val="bg1"/>
                </a:solidFill>
                <a:latin typeface="Calibri" panose="020F0502020204030204" pitchFamily="34" charset="0"/>
                <a:cs typeface="Calibri" panose="020F0502020204030204" pitchFamily="34" charset="0"/>
              </a:rPr>
              <a:t>Preguntas para reflexionar en conjunto</a:t>
            </a:r>
            <a:endParaRPr sz="3600" b="1" dirty="0">
              <a:solidFill>
                <a:schemeClr val="bg1"/>
              </a:solidFill>
              <a:latin typeface="Calibri" panose="020F0502020204030204" pitchFamily="34" charset="0"/>
              <a:cs typeface="Calibri" panose="020F0502020204030204" pitchFamily="34" charset="0"/>
            </a:endParaRPr>
          </a:p>
        </p:txBody>
      </p:sp>
      <p:sp>
        <p:nvSpPr>
          <p:cNvPr id="139" name="Google Shape;139;p27"/>
          <p:cNvSpPr txBox="1">
            <a:spLocks noGrp="1"/>
          </p:cNvSpPr>
          <p:nvPr>
            <p:ph type="body" idx="1"/>
          </p:nvPr>
        </p:nvSpPr>
        <p:spPr>
          <a:xfrm>
            <a:off x="733366" y="1732547"/>
            <a:ext cx="7677268" cy="2422358"/>
          </a:xfrm>
          <a:prstGeom prst="rect">
            <a:avLst/>
          </a:prstGeom>
        </p:spPr>
        <p:txBody>
          <a:bodyPr spcFirstLastPara="1" wrap="square" lIns="91425" tIns="91425" rIns="91425" bIns="91425" anchor="t" anchorCtr="0">
            <a:normAutofit/>
          </a:bodyPr>
          <a:lstStyle/>
          <a:p>
            <a:pPr lvl="0">
              <a:buAutoNum type="arabicPeriod"/>
            </a:pPr>
            <a:r>
              <a:rPr lang="es-419" sz="2000" b="1" dirty="0">
                <a:solidFill>
                  <a:schemeClr val="bg1"/>
                </a:solidFill>
                <a:latin typeface="Calibri" panose="020F0502020204030204" pitchFamily="34" charset="0"/>
                <a:cs typeface="Calibri" panose="020F0502020204030204" pitchFamily="34" charset="0"/>
              </a:rPr>
              <a:t>¿Qué entienden ustedes por dignidad?</a:t>
            </a:r>
          </a:p>
          <a:p>
            <a:pPr lvl="0">
              <a:buAutoNum type="arabicPeriod"/>
            </a:pPr>
            <a:endParaRPr lang="es-419" sz="2000" b="1" dirty="0">
              <a:solidFill>
                <a:schemeClr val="bg1"/>
              </a:solidFill>
              <a:latin typeface="Calibri" panose="020F0502020204030204" pitchFamily="34" charset="0"/>
              <a:cs typeface="Calibri" panose="020F0502020204030204" pitchFamily="34" charset="0"/>
            </a:endParaRPr>
          </a:p>
          <a:p>
            <a:pPr lvl="0">
              <a:buAutoNum type="arabicPeriod"/>
            </a:pPr>
            <a:r>
              <a:rPr lang="es-419" sz="2000" b="1" dirty="0">
                <a:solidFill>
                  <a:schemeClr val="bg1"/>
                </a:solidFill>
                <a:latin typeface="Calibri" panose="020F0502020204030204" pitchFamily="34" charset="0"/>
                <a:cs typeface="Calibri" panose="020F0502020204030204" pitchFamily="34" charset="0"/>
              </a:rPr>
              <a:t>¿Cómo se observa el valor de la dignidad en la historia?</a:t>
            </a:r>
          </a:p>
          <a:p>
            <a:pPr lvl="0">
              <a:buAutoNum type="arabicPeriod"/>
            </a:pPr>
            <a:endParaRPr lang="es-419" sz="2000" b="1" dirty="0">
              <a:solidFill>
                <a:schemeClr val="bg1"/>
              </a:solidFill>
              <a:latin typeface="Calibri" panose="020F0502020204030204" pitchFamily="34" charset="0"/>
              <a:cs typeface="Calibri" panose="020F0502020204030204" pitchFamily="34" charset="0"/>
            </a:endParaRPr>
          </a:p>
          <a:p>
            <a:pPr lvl="0">
              <a:buAutoNum type="arabicPeriod"/>
            </a:pPr>
            <a:r>
              <a:rPr lang="es-419" sz="2000" b="1" dirty="0">
                <a:solidFill>
                  <a:schemeClr val="bg1"/>
                </a:solidFill>
                <a:latin typeface="Calibri" panose="020F0502020204030204" pitchFamily="34" charset="0"/>
                <a:cs typeface="Calibri" panose="020F0502020204030204" pitchFamily="34" charset="0"/>
              </a:rPr>
              <a:t>¿En qué situaciones de sus vidas han sentido que son tratados con dignidad? ¿Por qué?</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8" name="Google Shape;91;p1">
            <a:extLst>
              <a:ext uri="{FF2B5EF4-FFF2-40B4-BE49-F238E27FC236}">
                <a16:creationId xmlns:a16="http://schemas.microsoft.com/office/drawing/2014/main" id="{C6C6E9DE-5ADB-5147-9C1B-30FA1A87B9F3}"/>
              </a:ext>
            </a:extLst>
          </p:cNvPr>
          <p:cNvSpPr/>
          <p:nvPr/>
        </p:nvSpPr>
        <p:spPr>
          <a:xfrm>
            <a:off x="0" y="1"/>
            <a:ext cx="9144000" cy="5143500"/>
          </a:xfrm>
          <a:prstGeom prst="rect">
            <a:avLst/>
          </a:prstGeom>
          <a:solidFill>
            <a:srgbClr val="AADAE6">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 name="Rectángulo 2">
            <a:extLst>
              <a:ext uri="{FF2B5EF4-FFF2-40B4-BE49-F238E27FC236}">
                <a16:creationId xmlns:a16="http://schemas.microsoft.com/office/drawing/2014/main" id="{427B5F2D-EE12-DF46-81AE-ADF6D34A7371}"/>
              </a:ext>
            </a:extLst>
          </p:cNvPr>
          <p:cNvSpPr/>
          <p:nvPr/>
        </p:nvSpPr>
        <p:spPr>
          <a:xfrm>
            <a:off x="870839" y="187181"/>
            <a:ext cx="7603363" cy="558743"/>
          </a:xfrm>
          <a:prstGeom prst="rect">
            <a:avLst/>
          </a:prstGeom>
        </p:spPr>
        <p:txBody>
          <a:bodyPr wrap="none">
            <a:spAutoFit/>
          </a:bodyPr>
          <a:lstStyle/>
          <a:p>
            <a:pPr lvl="0" algn="ctr">
              <a:lnSpc>
                <a:spcPct val="115000"/>
              </a:lnSpc>
              <a:buClr>
                <a:schemeClr val="dk1"/>
              </a:buClr>
              <a:buSzPts val="1100"/>
            </a:pPr>
            <a:r>
              <a:rPr lang="es-419" sz="2800" b="1" dirty="0">
                <a:solidFill>
                  <a:srgbClr val="4F8AD8"/>
                </a:solidFill>
                <a:latin typeface="Calibri" panose="020F0502020204030204" pitchFamily="34" charset="0"/>
                <a:cs typeface="Calibri" panose="020F0502020204030204" pitchFamily="34" charset="0"/>
              </a:rPr>
              <a:t>Esta es la primera clase de Ciudadanos para Chile.</a:t>
            </a:r>
          </a:p>
        </p:txBody>
      </p:sp>
      <p:sp>
        <p:nvSpPr>
          <p:cNvPr id="4" name="Rectángulo 3">
            <a:extLst>
              <a:ext uri="{FF2B5EF4-FFF2-40B4-BE49-F238E27FC236}">
                <a16:creationId xmlns:a16="http://schemas.microsoft.com/office/drawing/2014/main" id="{0177866E-9C77-4F4C-BB20-1040877B4AC5}"/>
              </a:ext>
            </a:extLst>
          </p:cNvPr>
          <p:cNvSpPr/>
          <p:nvPr/>
        </p:nvSpPr>
        <p:spPr>
          <a:xfrm>
            <a:off x="591829" y="4255751"/>
            <a:ext cx="8161381" cy="358881"/>
          </a:xfrm>
          <a:prstGeom prst="rect">
            <a:avLst/>
          </a:prstGeom>
        </p:spPr>
        <p:txBody>
          <a:bodyPr wrap="square">
            <a:spAutoFit/>
          </a:bodyPr>
          <a:lstStyle/>
          <a:p>
            <a:pPr lvl="0">
              <a:lnSpc>
                <a:spcPct val="115000"/>
              </a:lnSpc>
              <a:spcBef>
                <a:spcPts val="1200"/>
              </a:spcBef>
              <a:buClr>
                <a:schemeClr val="dk1"/>
              </a:buClr>
              <a:buSzPts val="1100"/>
            </a:pPr>
            <a:r>
              <a:rPr lang="es-419" sz="1600" dirty="0">
                <a:solidFill>
                  <a:schemeClr val="tx1"/>
                </a:solidFill>
                <a:latin typeface="Calibri" panose="020F0502020204030204" pitchFamily="34" charset="0"/>
                <a:cs typeface="Calibri" panose="020F0502020204030204" pitchFamily="34" charset="0"/>
              </a:rPr>
              <a:t>En 6 clases trabajaremos 6 VALORES esenciales para desarrollarnos como buenos ciudadanos.</a:t>
            </a:r>
          </a:p>
        </p:txBody>
      </p:sp>
      <p:sp>
        <p:nvSpPr>
          <p:cNvPr id="5" name="Rectángulo 4">
            <a:extLst>
              <a:ext uri="{FF2B5EF4-FFF2-40B4-BE49-F238E27FC236}">
                <a16:creationId xmlns:a16="http://schemas.microsoft.com/office/drawing/2014/main" id="{A42E5A21-3453-1649-8980-C8627BD7B6B2}"/>
              </a:ext>
            </a:extLst>
          </p:cNvPr>
          <p:cNvSpPr/>
          <p:nvPr/>
        </p:nvSpPr>
        <p:spPr>
          <a:xfrm>
            <a:off x="2087812" y="4508218"/>
            <a:ext cx="4128054" cy="558743"/>
          </a:xfrm>
          <a:prstGeom prst="rect">
            <a:avLst/>
          </a:prstGeom>
        </p:spPr>
        <p:txBody>
          <a:bodyPr wrap="none">
            <a:spAutoFit/>
          </a:bodyPr>
          <a:lstStyle/>
          <a:p>
            <a:pPr lvl="0" algn="ctr">
              <a:lnSpc>
                <a:spcPct val="115000"/>
              </a:lnSpc>
              <a:spcBef>
                <a:spcPts val="1200"/>
              </a:spcBef>
              <a:buClr>
                <a:schemeClr val="dk1"/>
              </a:buClr>
              <a:buSzPts val="1100"/>
            </a:pPr>
            <a:r>
              <a:rPr lang="es-419" sz="2800" b="1" dirty="0">
                <a:solidFill>
                  <a:srgbClr val="002060"/>
                </a:solidFill>
                <a:latin typeface="Calibri" panose="020F0502020204030204" pitchFamily="34" charset="0"/>
                <a:cs typeface="Calibri" panose="020F0502020204030204" pitchFamily="34" charset="0"/>
              </a:rPr>
              <a:t>¿Cuáles son estos valores?</a:t>
            </a:r>
          </a:p>
        </p:txBody>
      </p:sp>
      <p:pic>
        <p:nvPicPr>
          <p:cNvPr id="7" name="Imagen 6">
            <a:extLst>
              <a:ext uri="{FF2B5EF4-FFF2-40B4-BE49-F238E27FC236}">
                <a16:creationId xmlns:a16="http://schemas.microsoft.com/office/drawing/2014/main" id="{1C80C9CA-3DFE-3C45-80CE-0B0350BEA28F}"/>
              </a:ext>
            </a:extLst>
          </p:cNvPr>
          <p:cNvPicPr>
            <a:picLocks noChangeAspect="1"/>
          </p:cNvPicPr>
          <p:nvPr/>
        </p:nvPicPr>
        <p:blipFill>
          <a:blip r:embed="rId3"/>
          <a:stretch>
            <a:fillRect/>
          </a:stretch>
        </p:blipFill>
        <p:spPr>
          <a:xfrm>
            <a:off x="1855833" y="745924"/>
            <a:ext cx="4592012" cy="329012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7" name="Google Shape;91;p1">
            <a:extLst>
              <a:ext uri="{FF2B5EF4-FFF2-40B4-BE49-F238E27FC236}">
                <a16:creationId xmlns:a16="http://schemas.microsoft.com/office/drawing/2014/main" id="{1E47BE57-CBD9-564A-A0F6-85A5B97EA97C}"/>
              </a:ext>
            </a:extLst>
          </p:cNvPr>
          <p:cNvSpPr/>
          <p:nvPr/>
        </p:nvSpPr>
        <p:spPr>
          <a:xfrm>
            <a:off x="0" y="1"/>
            <a:ext cx="9144000" cy="5143500"/>
          </a:xfrm>
          <a:prstGeom prst="rect">
            <a:avLst/>
          </a:prstGeom>
          <a:solidFill>
            <a:srgbClr val="FD87A1">
              <a:alpha val="4313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 name="Rectángulo 3">
            <a:extLst>
              <a:ext uri="{FF2B5EF4-FFF2-40B4-BE49-F238E27FC236}">
                <a16:creationId xmlns:a16="http://schemas.microsoft.com/office/drawing/2014/main" id="{E961D914-00EB-0548-AA52-0521AB9ABFA4}"/>
              </a:ext>
            </a:extLst>
          </p:cNvPr>
          <p:cNvSpPr/>
          <p:nvPr/>
        </p:nvSpPr>
        <p:spPr>
          <a:xfrm>
            <a:off x="630321" y="369691"/>
            <a:ext cx="1884948" cy="557606"/>
          </a:xfrm>
          <a:prstGeom prst="rect">
            <a:avLst/>
          </a:prstGeom>
          <a:solidFill>
            <a:srgbClr val="4F8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6" name="Google Shape;66;p15"/>
          <p:cNvSpPr txBox="1">
            <a:spLocks noGrp="1"/>
          </p:cNvSpPr>
          <p:nvPr>
            <p:ph type="title"/>
          </p:nvPr>
        </p:nvSpPr>
        <p:spPr>
          <a:xfrm>
            <a:off x="733474" y="369691"/>
            <a:ext cx="1781795" cy="48541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ct val="111111"/>
              <a:buNone/>
            </a:pPr>
            <a:r>
              <a:rPr lang="es-419" b="1" dirty="0">
                <a:solidFill>
                  <a:schemeClr val="bg1"/>
                </a:solidFill>
                <a:latin typeface="Calibri" panose="020F0502020204030204" pitchFamily="34" charset="0"/>
                <a:cs typeface="Calibri" panose="020F0502020204030204" pitchFamily="34" charset="0"/>
              </a:rPr>
              <a:t>DIGNIDAD</a:t>
            </a:r>
            <a:endParaRPr b="1" dirty="0">
              <a:solidFill>
                <a:schemeClr val="bg1"/>
              </a:solidFill>
              <a:latin typeface="Calibri" panose="020F0502020204030204" pitchFamily="34" charset="0"/>
              <a:cs typeface="Calibri" panose="020F0502020204030204" pitchFamily="34" charset="0"/>
            </a:endParaRPr>
          </a:p>
        </p:txBody>
      </p:sp>
      <p:sp>
        <p:nvSpPr>
          <p:cNvPr id="67" name="Google Shape;67;p15"/>
          <p:cNvSpPr txBox="1">
            <a:spLocks noGrp="1"/>
          </p:cNvSpPr>
          <p:nvPr>
            <p:ph type="body" idx="1"/>
          </p:nvPr>
        </p:nvSpPr>
        <p:spPr>
          <a:xfrm>
            <a:off x="5454315" y="2446422"/>
            <a:ext cx="3192379" cy="1804736"/>
          </a:xfrm>
          <a:prstGeom prst="rect">
            <a:avLst/>
          </a:prstGeom>
          <a:noFill/>
          <a:ln>
            <a:noFill/>
          </a:ln>
        </p:spPr>
        <p:txBody>
          <a:bodyPr spcFirstLastPara="1" wrap="square" lIns="91425" tIns="91425" rIns="91425" bIns="91425" anchor="t" anchorCtr="0">
            <a:noAutofit/>
          </a:bodyPr>
          <a:lstStyle/>
          <a:p>
            <a:pPr marL="228600" lvl="0" indent="0" algn="l" rtl="0">
              <a:lnSpc>
                <a:spcPct val="115000"/>
              </a:lnSpc>
              <a:spcBef>
                <a:spcPts val="0"/>
              </a:spcBef>
              <a:spcAft>
                <a:spcPts val="0"/>
              </a:spcAft>
              <a:buClr>
                <a:schemeClr val="dk1"/>
              </a:buClr>
              <a:buSzPts val="1100"/>
              <a:buFont typeface="Arial"/>
              <a:buNone/>
            </a:pPr>
            <a:r>
              <a:rPr lang="es-419" sz="2400" b="1" dirty="0">
                <a:solidFill>
                  <a:schemeClr val="dk1"/>
                </a:solidFill>
                <a:latin typeface="Calibri"/>
                <a:ea typeface="Calibri"/>
                <a:cs typeface="Calibri"/>
                <a:sym typeface="Calibri"/>
              </a:rPr>
              <a:t>Dignidad, que enseña sobre la importancia de valorarnos a todos por igual</a:t>
            </a:r>
            <a:endParaRPr sz="2400" b="1" dirty="0">
              <a:solidFill>
                <a:schemeClr val="dk1"/>
              </a:solidFill>
              <a:latin typeface="Calibri"/>
              <a:ea typeface="Calibri"/>
              <a:cs typeface="Calibri"/>
              <a:sym typeface="Calibri"/>
            </a:endParaRPr>
          </a:p>
        </p:txBody>
      </p:sp>
      <p:pic>
        <p:nvPicPr>
          <p:cNvPr id="3" name="Imagen 2">
            <a:extLst>
              <a:ext uri="{FF2B5EF4-FFF2-40B4-BE49-F238E27FC236}">
                <a16:creationId xmlns:a16="http://schemas.microsoft.com/office/drawing/2014/main" id="{135B6ADE-63C8-6F4F-9F0A-496E42C9E835}"/>
              </a:ext>
            </a:extLst>
          </p:cNvPr>
          <p:cNvPicPr>
            <a:picLocks noChangeAspect="1"/>
          </p:cNvPicPr>
          <p:nvPr/>
        </p:nvPicPr>
        <p:blipFill>
          <a:blip r:embed="rId3"/>
          <a:stretch>
            <a:fillRect/>
          </a:stretch>
        </p:blipFill>
        <p:spPr>
          <a:xfrm>
            <a:off x="1713164" y="241873"/>
            <a:ext cx="3556668" cy="490162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9" name="Google Shape;91;p1">
            <a:extLst>
              <a:ext uri="{FF2B5EF4-FFF2-40B4-BE49-F238E27FC236}">
                <a16:creationId xmlns:a16="http://schemas.microsoft.com/office/drawing/2014/main" id="{A3B0E2E8-9A10-204D-A49B-7971F7049E6E}"/>
              </a:ext>
            </a:extLst>
          </p:cNvPr>
          <p:cNvSpPr/>
          <p:nvPr/>
        </p:nvSpPr>
        <p:spPr>
          <a:xfrm>
            <a:off x="0" y="0"/>
            <a:ext cx="9144000" cy="5143500"/>
          </a:xfrm>
          <a:prstGeom prst="rect">
            <a:avLst/>
          </a:prstGeom>
          <a:solidFill>
            <a:srgbClr val="F2E9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3" name="Google Shape;73;p16"/>
          <p:cNvSpPr txBox="1">
            <a:spLocks noGrp="1"/>
          </p:cNvSpPr>
          <p:nvPr>
            <p:ph type="body" idx="1"/>
          </p:nvPr>
        </p:nvSpPr>
        <p:spPr>
          <a:xfrm>
            <a:off x="5002166" y="2398295"/>
            <a:ext cx="3267539" cy="1427748"/>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Clr>
                <a:schemeClr val="dk1"/>
              </a:buClr>
              <a:buSzPts val="1100"/>
              <a:buFont typeface="Arial"/>
              <a:buNone/>
            </a:pPr>
            <a:r>
              <a:rPr lang="es-419" sz="2400" b="1" dirty="0">
                <a:solidFill>
                  <a:schemeClr val="dk1"/>
                </a:solidFill>
                <a:latin typeface="Calibri"/>
                <a:ea typeface="Calibri"/>
                <a:cs typeface="Calibri"/>
                <a:sym typeface="Calibri"/>
              </a:rPr>
              <a:t>Responsabilidad, practicando el cumplir con nuestros deberes</a:t>
            </a:r>
            <a:endParaRPr sz="2400" b="1" dirty="0">
              <a:solidFill>
                <a:schemeClr val="dk1"/>
              </a:solidFill>
              <a:latin typeface="Calibri"/>
              <a:ea typeface="Calibri"/>
              <a:cs typeface="Calibri"/>
              <a:sym typeface="Calibri"/>
            </a:endParaRPr>
          </a:p>
        </p:txBody>
      </p:sp>
      <p:sp>
        <p:nvSpPr>
          <p:cNvPr id="4" name="Rectángulo 3">
            <a:extLst>
              <a:ext uri="{FF2B5EF4-FFF2-40B4-BE49-F238E27FC236}">
                <a16:creationId xmlns:a16="http://schemas.microsoft.com/office/drawing/2014/main" id="{1457B4C3-7D9E-2A4F-A711-873CDEEE5112}"/>
              </a:ext>
            </a:extLst>
          </p:cNvPr>
          <p:cNvSpPr/>
          <p:nvPr/>
        </p:nvSpPr>
        <p:spPr>
          <a:xfrm>
            <a:off x="630321" y="369691"/>
            <a:ext cx="3139574" cy="557606"/>
          </a:xfrm>
          <a:prstGeom prst="rect">
            <a:avLst/>
          </a:prstGeom>
          <a:solidFill>
            <a:srgbClr val="4F8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Google Shape;66;p15">
            <a:extLst>
              <a:ext uri="{FF2B5EF4-FFF2-40B4-BE49-F238E27FC236}">
                <a16:creationId xmlns:a16="http://schemas.microsoft.com/office/drawing/2014/main" id="{409762D7-6762-8949-9941-6DDA2B2FABE1}"/>
              </a:ext>
            </a:extLst>
          </p:cNvPr>
          <p:cNvSpPr txBox="1">
            <a:spLocks/>
          </p:cNvSpPr>
          <p:nvPr/>
        </p:nvSpPr>
        <p:spPr>
          <a:xfrm>
            <a:off x="733474" y="353649"/>
            <a:ext cx="3036421" cy="4941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buSzPct val="111111"/>
            </a:pPr>
            <a:r>
              <a:rPr lang="es-419" b="1" dirty="0">
                <a:solidFill>
                  <a:schemeClr val="bg1"/>
                </a:solidFill>
                <a:latin typeface="Calibri" panose="020F0502020204030204" pitchFamily="34" charset="0"/>
                <a:cs typeface="Calibri" panose="020F0502020204030204" pitchFamily="34" charset="0"/>
              </a:rPr>
              <a:t>RESPONSABILIDAD</a:t>
            </a:r>
          </a:p>
        </p:txBody>
      </p:sp>
      <p:pic>
        <p:nvPicPr>
          <p:cNvPr id="8" name="Imagen 7">
            <a:extLst>
              <a:ext uri="{FF2B5EF4-FFF2-40B4-BE49-F238E27FC236}">
                <a16:creationId xmlns:a16="http://schemas.microsoft.com/office/drawing/2014/main" id="{9D32C9FC-375F-9C4A-9EDC-BDA41DFAFA22}"/>
              </a:ext>
            </a:extLst>
          </p:cNvPr>
          <p:cNvPicPr>
            <a:picLocks noChangeAspect="1"/>
          </p:cNvPicPr>
          <p:nvPr/>
        </p:nvPicPr>
        <p:blipFill>
          <a:blip r:embed="rId3"/>
          <a:stretch>
            <a:fillRect/>
          </a:stretch>
        </p:blipFill>
        <p:spPr>
          <a:xfrm>
            <a:off x="2341584" y="113659"/>
            <a:ext cx="2500161" cy="491618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8" name="Google Shape;91;p1">
            <a:extLst>
              <a:ext uri="{FF2B5EF4-FFF2-40B4-BE49-F238E27FC236}">
                <a16:creationId xmlns:a16="http://schemas.microsoft.com/office/drawing/2014/main" id="{A3EDC6B1-5572-8F4C-AEA9-FB5350C86C99}"/>
              </a:ext>
            </a:extLst>
          </p:cNvPr>
          <p:cNvSpPr/>
          <p:nvPr/>
        </p:nvSpPr>
        <p:spPr>
          <a:xfrm>
            <a:off x="0" y="0"/>
            <a:ext cx="9144000" cy="5143500"/>
          </a:xfrm>
          <a:prstGeom prst="rect">
            <a:avLst/>
          </a:prstGeom>
          <a:solidFill>
            <a:srgbClr val="AADA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9" name="Google Shape;79;p17"/>
          <p:cNvSpPr txBox="1">
            <a:spLocks noGrp="1"/>
          </p:cNvSpPr>
          <p:nvPr>
            <p:ph type="body" idx="1"/>
          </p:nvPr>
        </p:nvSpPr>
        <p:spPr>
          <a:xfrm>
            <a:off x="5269832" y="1652337"/>
            <a:ext cx="3562468" cy="2916537"/>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s-419" sz="2400" b="1" dirty="0">
                <a:solidFill>
                  <a:schemeClr val="dk1"/>
                </a:solidFill>
                <a:latin typeface="Calibri"/>
                <a:ea typeface="Calibri"/>
                <a:cs typeface="Calibri"/>
                <a:sym typeface="Calibri"/>
              </a:rPr>
              <a:t>Respeto, habla sobre el buen trato entre todos y la buena comunicación</a:t>
            </a:r>
            <a:endParaRPr sz="2400" dirty="0">
              <a:solidFill>
                <a:schemeClr val="dk1"/>
              </a:solidFill>
              <a:latin typeface="Calibri"/>
              <a:ea typeface="Calibri"/>
              <a:cs typeface="Calibri"/>
              <a:sym typeface="Calibri"/>
            </a:endParaRPr>
          </a:p>
          <a:p>
            <a:pPr marL="0" lvl="0" indent="0" algn="l" rtl="0">
              <a:lnSpc>
                <a:spcPct val="115000"/>
              </a:lnSpc>
              <a:spcBef>
                <a:spcPts val="0"/>
              </a:spcBef>
              <a:spcAft>
                <a:spcPts val="1200"/>
              </a:spcAft>
              <a:buSzPts val="1800"/>
              <a:buNone/>
            </a:pPr>
            <a:endParaRPr sz="2400" dirty="0"/>
          </a:p>
        </p:txBody>
      </p:sp>
      <p:sp>
        <p:nvSpPr>
          <p:cNvPr id="4" name="Rectángulo 3">
            <a:extLst>
              <a:ext uri="{FF2B5EF4-FFF2-40B4-BE49-F238E27FC236}">
                <a16:creationId xmlns:a16="http://schemas.microsoft.com/office/drawing/2014/main" id="{C35295CC-1200-9246-B49A-9179FDEF7C5F}"/>
              </a:ext>
            </a:extLst>
          </p:cNvPr>
          <p:cNvSpPr/>
          <p:nvPr/>
        </p:nvSpPr>
        <p:spPr>
          <a:xfrm>
            <a:off x="1167732" y="417818"/>
            <a:ext cx="1623596" cy="557606"/>
          </a:xfrm>
          <a:prstGeom prst="rect">
            <a:avLst/>
          </a:prstGeom>
          <a:solidFill>
            <a:srgbClr val="4F8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Google Shape;66;p15">
            <a:extLst>
              <a:ext uri="{FF2B5EF4-FFF2-40B4-BE49-F238E27FC236}">
                <a16:creationId xmlns:a16="http://schemas.microsoft.com/office/drawing/2014/main" id="{D05BA932-DD0A-1E43-9840-FCBC05B265DF}"/>
              </a:ext>
            </a:extLst>
          </p:cNvPr>
          <p:cNvSpPr txBox="1">
            <a:spLocks/>
          </p:cNvSpPr>
          <p:nvPr/>
        </p:nvSpPr>
        <p:spPr>
          <a:xfrm>
            <a:off x="1270886" y="401776"/>
            <a:ext cx="1520442" cy="4941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buSzPct val="111111"/>
            </a:pPr>
            <a:r>
              <a:rPr lang="es-419" b="1" dirty="0">
                <a:solidFill>
                  <a:schemeClr val="bg1"/>
                </a:solidFill>
                <a:latin typeface="Calibri" panose="020F0502020204030204" pitchFamily="34" charset="0"/>
                <a:cs typeface="Calibri" panose="020F0502020204030204" pitchFamily="34" charset="0"/>
              </a:rPr>
              <a:t>RESPETO</a:t>
            </a:r>
          </a:p>
        </p:txBody>
      </p:sp>
      <p:pic>
        <p:nvPicPr>
          <p:cNvPr id="7" name="Imagen 6">
            <a:extLst>
              <a:ext uri="{FF2B5EF4-FFF2-40B4-BE49-F238E27FC236}">
                <a16:creationId xmlns:a16="http://schemas.microsoft.com/office/drawing/2014/main" id="{20A49787-3AD1-FE4D-B598-F3E3AFC3CE8C}"/>
              </a:ext>
            </a:extLst>
          </p:cNvPr>
          <p:cNvPicPr>
            <a:picLocks noChangeAspect="1"/>
          </p:cNvPicPr>
          <p:nvPr/>
        </p:nvPicPr>
        <p:blipFill>
          <a:blip r:embed="rId3"/>
          <a:stretch>
            <a:fillRect/>
          </a:stretch>
        </p:blipFill>
        <p:spPr>
          <a:xfrm>
            <a:off x="2281031" y="0"/>
            <a:ext cx="2290969" cy="505455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 name="Google Shape;91;p1">
            <a:extLst>
              <a:ext uri="{FF2B5EF4-FFF2-40B4-BE49-F238E27FC236}">
                <a16:creationId xmlns:a16="http://schemas.microsoft.com/office/drawing/2014/main" id="{276E3325-AE17-3F4B-9D16-6697BF401078}"/>
              </a:ext>
            </a:extLst>
          </p:cNvPr>
          <p:cNvSpPr/>
          <p:nvPr/>
        </p:nvSpPr>
        <p:spPr>
          <a:xfrm>
            <a:off x="0" y="0"/>
            <a:ext cx="9144000" cy="5143500"/>
          </a:xfrm>
          <a:prstGeom prst="rect">
            <a:avLst/>
          </a:prstGeom>
          <a:solidFill>
            <a:srgbClr val="F2E9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5" name="Google Shape;85;p18"/>
          <p:cNvSpPr txBox="1">
            <a:spLocks noGrp="1"/>
          </p:cNvSpPr>
          <p:nvPr>
            <p:ph type="body" idx="1"/>
          </p:nvPr>
        </p:nvSpPr>
        <p:spPr>
          <a:xfrm>
            <a:off x="5622757" y="2138730"/>
            <a:ext cx="3121311" cy="1398554"/>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Clr>
                <a:schemeClr val="dk1"/>
              </a:buClr>
              <a:buSzPts val="1100"/>
              <a:buFont typeface="Arial"/>
              <a:buNone/>
            </a:pPr>
            <a:r>
              <a:rPr lang="es-419" sz="2400" b="1" dirty="0">
                <a:solidFill>
                  <a:schemeClr val="dk1"/>
                </a:solidFill>
                <a:latin typeface="Calibri"/>
                <a:ea typeface="Calibri"/>
                <a:cs typeface="Calibri"/>
                <a:sym typeface="Calibri"/>
              </a:rPr>
              <a:t>Empatía, para aprender a ponernos en el lugar del otro</a:t>
            </a:r>
            <a:endParaRPr sz="2400" b="1" dirty="0">
              <a:solidFill>
                <a:schemeClr val="dk1"/>
              </a:solidFill>
              <a:latin typeface="Calibri"/>
              <a:ea typeface="Calibri"/>
              <a:cs typeface="Calibri"/>
              <a:sym typeface="Calibri"/>
            </a:endParaRPr>
          </a:p>
          <a:p>
            <a:pPr marL="0" lvl="0" indent="0" algn="l" rtl="0">
              <a:lnSpc>
                <a:spcPct val="115000"/>
              </a:lnSpc>
              <a:spcBef>
                <a:spcPts val="0"/>
              </a:spcBef>
              <a:spcAft>
                <a:spcPts val="1200"/>
              </a:spcAft>
              <a:buSzPts val="1800"/>
              <a:buNone/>
            </a:pPr>
            <a:endParaRPr sz="2400" b="1" dirty="0"/>
          </a:p>
        </p:txBody>
      </p:sp>
      <p:sp>
        <p:nvSpPr>
          <p:cNvPr id="6" name="Rectángulo 5">
            <a:extLst>
              <a:ext uri="{FF2B5EF4-FFF2-40B4-BE49-F238E27FC236}">
                <a16:creationId xmlns:a16="http://schemas.microsoft.com/office/drawing/2014/main" id="{61DE9211-BC1D-6948-B572-BC8630D9AEDC}"/>
              </a:ext>
            </a:extLst>
          </p:cNvPr>
          <p:cNvSpPr/>
          <p:nvPr/>
        </p:nvSpPr>
        <p:spPr>
          <a:xfrm>
            <a:off x="630321" y="369691"/>
            <a:ext cx="1719847" cy="557606"/>
          </a:xfrm>
          <a:prstGeom prst="rect">
            <a:avLst/>
          </a:prstGeom>
          <a:solidFill>
            <a:srgbClr val="4F8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Google Shape;66;p15">
            <a:extLst>
              <a:ext uri="{FF2B5EF4-FFF2-40B4-BE49-F238E27FC236}">
                <a16:creationId xmlns:a16="http://schemas.microsoft.com/office/drawing/2014/main" id="{3C9A85E6-3BEB-5945-AB63-DA79FD7ADC40}"/>
              </a:ext>
            </a:extLst>
          </p:cNvPr>
          <p:cNvSpPr txBox="1">
            <a:spLocks/>
          </p:cNvSpPr>
          <p:nvPr/>
        </p:nvSpPr>
        <p:spPr>
          <a:xfrm>
            <a:off x="733474" y="353649"/>
            <a:ext cx="1680863" cy="4941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buSzPct val="111111"/>
            </a:pPr>
            <a:r>
              <a:rPr lang="es-419" b="1" dirty="0">
                <a:solidFill>
                  <a:schemeClr val="bg1"/>
                </a:solidFill>
                <a:latin typeface="Calibri" panose="020F0502020204030204" pitchFamily="34" charset="0"/>
                <a:cs typeface="Calibri" panose="020F0502020204030204" pitchFamily="34" charset="0"/>
              </a:rPr>
              <a:t>EMPATÍA</a:t>
            </a:r>
          </a:p>
        </p:txBody>
      </p:sp>
      <p:pic>
        <p:nvPicPr>
          <p:cNvPr id="5" name="Imagen 4">
            <a:extLst>
              <a:ext uri="{FF2B5EF4-FFF2-40B4-BE49-F238E27FC236}">
                <a16:creationId xmlns:a16="http://schemas.microsoft.com/office/drawing/2014/main" id="{6C0ABF2A-41F2-3E4A-A261-6CDBF6FCDF03}"/>
              </a:ext>
            </a:extLst>
          </p:cNvPr>
          <p:cNvPicPr>
            <a:picLocks noChangeAspect="1"/>
          </p:cNvPicPr>
          <p:nvPr/>
        </p:nvPicPr>
        <p:blipFill>
          <a:blip r:embed="rId3"/>
          <a:stretch>
            <a:fillRect/>
          </a:stretch>
        </p:blipFill>
        <p:spPr>
          <a:xfrm>
            <a:off x="2185538" y="0"/>
            <a:ext cx="3361687" cy="51435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8" name="Google Shape;91;p1">
            <a:extLst>
              <a:ext uri="{FF2B5EF4-FFF2-40B4-BE49-F238E27FC236}">
                <a16:creationId xmlns:a16="http://schemas.microsoft.com/office/drawing/2014/main" id="{A3889918-AF18-CC4F-BBC9-5ADB4350264B}"/>
              </a:ext>
            </a:extLst>
          </p:cNvPr>
          <p:cNvSpPr/>
          <p:nvPr/>
        </p:nvSpPr>
        <p:spPr>
          <a:xfrm>
            <a:off x="0" y="1"/>
            <a:ext cx="9144000" cy="5143500"/>
          </a:xfrm>
          <a:prstGeom prst="rect">
            <a:avLst/>
          </a:prstGeom>
          <a:solidFill>
            <a:srgbClr val="EB587B">
              <a:alpha val="3215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1" name="Google Shape;91;p19"/>
          <p:cNvSpPr txBox="1">
            <a:spLocks noGrp="1"/>
          </p:cNvSpPr>
          <p:nvPr>
            <p:ph type="body" idx="1"/>
          </p:nvPr>
        </p:nvSpPr>
        <p:spPr>
          <a:xfrm>
            <a:off x="5502442" y="2366663"/>
            <a:ext cx="2936826" cy="2611738"/>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s-419" sz="2400" b="1" dirty="0">
                <a:solidFill>
                  <a:schemeClr val="dk1"/>
                </a:solidFill>
                <a:latin typeface="Calibri"/>
                <a:ea typeface="Calibri"/>
                <a:cs typeface="Calibri"/>
                <a:sym typeface="Calibri"/>
              </a:rPr>
              <a:t>Compromiso, promueve el luchar por los ideales y aportar a la comunidad</a:t>
            </a:r>
            <a:endParaRPr sz="2400" b="1" dirty="0">
              <a:solidFill>
                <a:schemeClr val="dk1"/>
              </a:solidFill>
              <a:latin typeface="Calibri"/>
              <a:ea typeface="Calibri"/>
              <a:cs typeface="Calibri"/>
              <a:sym typeface="Calibri"/>
            </a:endParaRPr>
          </a:p>
          <a:p>
            <a:pPr marL="0" lvl="0" indent="0" algn="l" rtl="0">
              <a:lnSpc>
                <a:spcPct val="115000"/>
              </a:lnSpc>
              <a:spcBef>
                <a:spcPts val="0"/>
              </a:spcBef>
              <a:spcAft>
                <a:spcPts val="1200"/>
              </a:spcAft>
              <a:buSzPts val="1800"/>
              <a:buNone/>
            </a:pPr>
            <a:endParaRPr sz="2400" b="1" dirty="0"/>
          </a:p>
        </p:txBody>
      </p:sp>
      <p:sp>
        <p:nvSpPr>
          <p:cNvPr id="6" name="Rectángulo 5">
            <a:extLst>
              <a:ext uri="{FF2B5EF4-FFF2-40B4-BE49-F238E27FC236}">
                <a16:creationId xmlns:a16="http://schemas.microsoft.com/office/drawing/2014/main" id="{22966CAA-BE3B-0B47-B057-E03DB2F4902E}"/>
              </a:ext>
            </a:extLst>
          </p:cNvPr>
          <p:cNvSpPr/>
          <p:nvPr/>
        </p:nvSpPr>
        <p:spPr>
          <a:xfrm>
            <a:off x="630321" y="369691"/>
            <a:ext cx="2497890" cy="557606"/>
          </a:xfrm>
          <a:prstGeom prst="rect">
            <a:avLst/>
          </a:prstGeom>
          <a:solidFill>
            <a:srgbClr val="4F8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Google Shape;66;p15">
            <a:extLst>
              <a:ext uri="{FF2B5EF4-FFF2-40B4-BE49-F238E27FC236}">
                <a16:creationId xmlns:a16="http://schemas.microsoft.com/office/drawing/2014/main" id="{31D63A53-DF08-B047-8B22-4DAC22B9963F}"/>
              </a:ext>
            </a:extLst>
          </p:cNvPr>
          <p:cNvSpPr txBox="1">
            <a:spLocks/>
          </p:cNvSpPr>
          <p:nvPr/>
        </p:nvSpPr>
        <p:spPr>
          <a:xfrm>
            <a:off x="733474" y="353649"/>
            <a:ext cx="2394737" cy="5736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buSzPct val="111111"/>
            </a:pPr>
            <a:r>
              <a:rPr lang="es-419" b="1" dirty="0">
                <a:solidFill>
                  <a:schemeClr val="bg1"/>
                </a:solidFill>
                <a:latin typeface="Calibri" panose="020F0502020204030204" pitchFamily="34" charset="0"/>
                <a:cs typeface="Calibri" panose="020F0502020204030204" pitchFamily="34" charset="0"/>
              </a:rPr>
              <a:t>COMPROMISO</a:t>
            </a:r>
          </a:p>
        </p:txBody>
      </p:sp>
      <p:pic>
        <p:nvPicPr>
          <p:cNvPr id="2" name="Imagen 1">
            <a:extLst>
              <a:ext uri="{FF2B5EF4-FFF2-40B4-BE49-F238E27FC236}">
                <a16:creationId xmlns:a16="http://schemas.microsoft.com/office/drawing/2014/main" id="{D1DA2575-D83C-0144-B71E-95C076782071}"/>
              </a:ext>
            </a:extLst>
          </p:cNvPr>
          <p:cNvPicPr>
            <a:picLocks noChangeAspect="1"/>
          </p:cNvPicPr>
          <p:nvPr/>
        </p:nvPicPr>
        <p:blipFill>
          <a:blip r:embed="rId3"/>
          <a:stretch>
            <a:fillRect/>
          </a:stretch>
        </p:blipFill>
        <p:spPr>
          <a:xfrm>
            <a:off x="2843797" y="165101"/>
            <a:ext cx="2349500" cy="48133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6" name="Google Shape;91;p1">
            <a:extLst>
              <a:ext uri="{FF2B5EF4-FFF2-40B4-BE49-F238E27FC236}">
                <a16:creationId xmlns:a16="http://schemas.microsoft.com/office/drawing/2014/main" id="{E027F118-3FF0-5442-89A3-ED2F42E4CF54}"/>
              </a:ext>
            </a:extLst>
          </p:cNvPr>
          <p:cNvSpPr/>
          <p:nvPr/>
        </p:nvSpPr>
        <p:spPr>
          <a:xfrm>
            <a:off x="0" y="0"/>
            <a:ext cx="9144000" cy="5143500"/>
          </a:xfrm>
          <a:prstGeom prst="rect">
            <a:avLst/>
          </a:prstGeom>
          <a:solidFill>
            <a:srgbClr val="F2E9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7" name="Google Shape;97;p20"/>
          <p:cNvSpPr txBox="1">
            <a:spLocks noGrp="1"/>
          </p:cNvSpPr>
          <p:nvPr>
            <p:ph type="body" idx="1"/>
          </p:nvPr>
        </p:nvSpPr>
        <p:spPr>
          <a:xfrm>
            <a:off x="5662862" y="2205790"/>
            <a:ext cx="2824532" cy="1852863"/>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Clr>
                <a:schemeClr val="dk1"/>
              </a:buClr>
              <a:buSzPts val="1100"/>
              <a:buFont typeface="Arial"/>
              <a:buNone/>
            </a:pPr>
            <a:r>
              <a:rPr lang="es-419" sz="2400" b="1" dirty="0">
                <a:solidFill>
                  <a:schemeClr val="dk1"/>
                </a:solidFill>
                <a:latin typeface="Calibri"/>
                <a:ea typeface="Calibri"/>
                <a:cs typeface="Calibri"/>
                <a:sym typeface="Calibri"/>
              </a:rPr>
              <a:t>Amor, sobre la entrega hacia otros y construir un mejor país para todos</a:t>
            </a:r>
            <a:endParaRPr sz="2400" b="1" dirty="0">
              <a:solidFill>
                <a:schemeClr val="dk1"/>
              </a:solidFill>
              <a:latin typeface="Calibri"/>
              <a:ea typeface="Calibri"/>
              <a:cs typeface="Calibri"/>
              <a:sym typeface="Calibri"/>
            </a:endParaRPr>
          </a:p>
        </p:txBody>
      </p:sp>
      <p:sp>
        <p:nvSpPr>
          <p:cNvPr id="7" name="Rectángulo 6">
            <a:extLst>
              <a:ext uri="{FF2B5EF4-FFF2-40B4-BE49-F238E27FC236}">
                <a16:creationId xmlns:a16="http://schemas.microsoft.com/office/drawing/2014/main" id="{D453F391-12E9-AC46-A993-CDEBA6540D94}"/>
              </a:ext>
            </a:extLst>
          </p:cNvPr>
          <p:cNvSpPr/>
          <p:nvPr/>
        </p:nvSpPr>
        <p:spPr>
          <a:xfrm>
            <a:off x="630322" y="369691"/>
            <a:ext cx="1366920" cy="557606"/>
          </a:xfrm>
          <a:prstGeom prst="rect">
            <a:avLst/>
          </a:prstGeom>
          <a:solidFill>
            <a:srgbClr val="4F8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Google Shape;66;p15">
            <a:extLst>
              <a:ext uri="{FF2B5EF4-FFF2-40B4-BE49-F238E27FC236}">
                <a16:creationId xmlns:a16="http://schemas.microsoft.com/office/drawing/2014/main" id="{F7620C90-8FCF-1040-83E8-DC49A497EAC6}"/>
              </a:ext>
            </a:extLst>
          </p:cNvPr>
          <p:cNvSpPr txBox="1">
            <a:spLocks/>
          </p:cNvSpPr>
          <p:nvPr/>
        </p:nvSpPr>
        <p:spPr>
          <a:xfrm>
            <a:off x="733474" y="353649"/>
            <a:ext cx="1175537" cy="4941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buSzPct val="111111"/>
            </a:pPr>
            <a:r>
              <a:rPr lang="es-419" b="1" dirty="0">
                <a:solidFill>
                  <a:schemeClr val="bg1"/>
                </a:solidFill>
                <a:latin typeface="Calibri" panose="020F0502020204030204" pitchFamily="34" charset="0"/>
                <a:cs typeface="Calibri" panose="020F0502020204030204" pitchFamily="34" charset="0"/>
              </a:rPr>
              <a:t>AMOR</a:t>
            </a:r>
          </a:p>
        </p:txBody>
      </p:sp>
      <p:pic>
        <p:nvPicPr>
          <p:cNvPr id="4" name="Imagen 3">
            <a:extLst>
              <a:ext uri="{FF2B5EF4-FFF2-40B4-BE49-F238E27FC236}">
                <a16:creationId xmlns:a16="http://schemas.microsoft.com/office/drawing/2014/main" id="{09321A35-6242-A049-B2FC-C85FE4A8B569}"/>
              </a:ext>
            </a:extLst>
          </p:cNvPr>
          <p:cNvPicPr>
            <a:picLocks noChangeAspect="1"/>
          </p:cNvPicPr>
          <p:nvPr/>
        </p:nvPicPr>
        <p:blipFill>
          <a:blip r:embed="rId3"/>
          <a:stretch>
            <a:fillRect/>
          </a:stretch>
        </p:blipFill>
        <p:spPr>
          <a:xfrm>
            <a:off x="2500362" y="125329"/>
            <a:ext cx="2956159" cy="49911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4" name="Google Shape;91;p1">
            <a:extLst>
              <a:ext uri="{FF2B5EF4-FFF2-40B4-BE49-F238E27FC236}">
                <a16:creationId xmlns:a16="http://schemas.microsoft.com/office/drawing/2014/main" id="{2233D99A-4E6B-8246-8178-3DB7062EE0D8}"/>
              </a:ext>
            </a:extLst>
          </p:cNvPr>
          <p:cNvSpPr/>
          <p:nvPr/>
        </p:nvSpPr>
        <p:spPr>
          <a:xfrm>
            <a:off x="0" y="0"/>
            <a:ext cx="9144000" cy="5143500"/>
          </a:xfrm>
          <a:prstGeom prst="rect">
            <a:avLst/>
          </a:prstGeom>
          <a:solidFill>
            <a:srgbClr val="E8365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3" name="Google Shape;103;p21"/>
          <p:cNvSpPr txBox="1">
            <a:spLocks noGrp="1"/>
          </p:cNvSpPr>
          <p:nvPr>
            <p:ph type="body" idx="1"/>
          </p:nvPr>
        </p:nvSpPr>
        <p:spPr>
          <a:xfrm>
            <a:off x="311700" y="1152475"/>
            <a:ext cx="8520600" cy="2633462"/>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s-419" sz="4000" b="1" dirty="0">
                <a:solidFill>
                  <a:schemeClr val="bg1"/>
                </a:solidFill>
                <a:latin typeface="Calibri" panose="020F0502020204030204" pitchFamily="34" charset="0"/>
                <a:cs typeface="Calibri" panose="020F0502020204030204" pitchFamily="34" charset="0"/>
              </a:rPr>
              <a:t>Hoy comenzaremos con DIGNIDAD.</a:t>
            </a:r>
            <a:endParaRPr sz="4000" b="1" dirty="0">
              <a:solidFill>
                <a:schemeClr val="bg1"/>
              </a:solidFill>
              <a:latin typeface="Calibri" panose="020F0502020204030204" pitchFamily="34" charset="0"/>
              <a:cs typeface="Calibri" panose="020F0502020204030204" pitchFamily="34" charset="0"/>
            </a:endParaRPr>
          </a:p>
          <a:p>
            <a:pPr marL="0" lvl="0" indent="0" algn="ctr" rtl="0">
              <a:lnSpc>
                <a:spcPct val="115000"/>
              </a:lnSpc>
              <a:spcBef>
                <a:spcPts val="1200"/>
              </a:spcBef>
              <a:spcAft>
                <a:spcPts val="0"/>
              </a:spcAft>
              <a:buClr>
                <a:schemeClr val="dk1"/>
              </a:buClr>
              <a:buSzPts val="1100"/>
              <a:buFont typeface="Arial"/>
              <a:buNone/>
            </a:pPr>
            <a:r>
              <a:rPr lang="es-419" sz="4000" b="1" dirty="0">
                <a:solidFill>
                  <a:schemeClr val="bg1"/>
                </a:solidFill>
                <a:latin typeface="Calibri" panose="020F0502020204030204" pitchFamily="34" charset="0"/>
                <a:cs typeface="Calibri" panose="020F0502020204030204" pitchFamily="34" charset="0"/>
              </a:rPr>
              <a:t>¿Qué saben ustedes sobre este valor?</a:t>
            </a:r>
            <a:endParaRPr sz="4000" b="1" dirty="0">
              <a:solidFill>
                <a:schemeClr val="bg1"/>
              </a:solidFill>
              <a:latin typeface="Calibri" panose="020F0502020204030204" pitchFamily="34" charset="0"/>
              <a:cs typeface="Calibri" panose="020F0502020204030204" pitchFamily="34" charset="0"/>
            </a:endParaRPr>
          </a:p>
          <a:p>
            <a:pPr marL="0" lvl="0" indent="0" algn="ctr" rtl="0">
              <a:lnSpc>
                <a:spcPct val="115000"/>
              </a:lnSpc>
              <a:spcBef>
                <a:spcPts val="1200"/>
              </a:spcBef>
              <a:spcAft>
                <a:spcPts val="0"/>
              </a:spcAft>
              <a:buClr>
                <a:schemeClr val="dk1"/>
              </a:buClr>
              <a:buSzPts val="1100"/>
              <a:buFont typeface="Arial"/>
              <a:buNone/>
            </a:pPr>
            <a:r>
              <a:rPr lang="es-419" sz="4000" b="1" dirty="0">
                <a:solidFill>
                  <a:schemeClr val="bg1"/>
                </a:solidFill>
                <a:latin typeface="Calibri" panose="020F0502020204030204" pitchFamily="34" charset="0"/>
                <a:cs typeface="Calibri" panose="020F0502020204030204" pitchFamily="34" charset="0"/>
              </a:rPr>
              <a:t>¿Qué significa DIGNIDAD?</a:t>
            </a:r>
            <a:endParaRPr sz="4000" b="1" dirty="0">
              <a:solidFill>
                <a:schemeClr val="bg1"/>
              </a:solidFill>
              <a:latin typeface="Calibri" panose="020F0502020204030204" pitchFamily="34" charset="0"/>
              <a:cs typeface="Calibri" panose="020F0502020204030204" pitchFamily="34" charset="0"/>
            </a:endParaRPr>
          </a:p>
          <a:p>
            <a:pPr marL="0" lvl="0" indent="0" algn="ctr" rtl="0">
              <a:lnSpc>
                <a:spcPct val="115000"/>
              </a:lnSpc>
              <a:spcBef>
                <a:spcPts val="1200"/>
              </a:spcBef>
              <a:spcAft>
                <a:spcPts val="0"/>
              </a:spcAft>
              <a:buSzPts val="1800"/>
              <a:buNone/>
            </a:pPr>
            <a:endParaRPr sz="4000" b="1" dirty="0">
              <a:solidFill>
                <a:schemeClr val="bg1"/>
              </a:solidFill>
              <a:latin typeface="Calibri" panose="020F0502020204030204" pitchFamily="34" charset="0"/>
              <a:cs typeface="Calibri" panose="020F0502020204030204" pitchFamily="34" charset="0"/>
            </a:endParaRPr>
          </a:p>
          <a:p>
            <a:pPr marL="0" lvl="0" indent="0" algn="ctr" rtl="0">
              <a:lnSpc>
                <a:spcPct val="115000"/>
              </a:lnSpc>
              <a:spcBef>
                <a:spcPts val="1200"/>
              </a:spcBef>
              <a:spcAft>
                <a:spcPts val="1200"/>
              </a:spcAft>
              <a:buSzPts val="1800"/>
              <a:buNone/>
            </a:pPr>
            <a:endParaRPr sz="4000" b="1" dirty="0">
              <a:solidFill>
                <a:schemeClr val="bg1"/>
              </a:solidFill>
              <a:latin typeface="Calibri" panose="020F0502020204030204" pitchFamily="34" charset="0"/>
              <a:cs typeface="Calibri" panose="020F0502020204030204" pitchFamily="34" charset="0"/>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TotalTime>
  <Words>1127</Words>
  <Application>Microsoft Office PowerPoint</Application>
  <PresentationFormat>On-screen Show (16:9)</PresentationFormat>
  <Paragraphs>50</Paragraphs>
  <Slides>14</Slides>
  <Notes>14</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Simple Light</vt:lpstr>
      <vt:lpstr>PowerPoint Presentation</vt:lpstr>
      <vt:lpstr>PowerPoint Presentation</vt:lpstr>
      <vt:lpstr>DIGNIDAD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Ahora entendamos un poco más sobre el valor DIGNIDAD con la siguiente historia: </vt:lpstr>
      <vt:lpstr>PowerPoint Presentation</vt:lpstr>
      <vt:lpstr>Preguntas para reflexionar en conjunto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Ciudadanos para Chile</dc:title>
  <dc:creator>daniel halpern</dc:creator>
  <cp:lastModifiedBy>daniel halpern</cp:lastModifiedBy>
  <cp:revision>16</cp:revision>
  <dcterms:modified xsi:type="dcterms:W3CDTF">2021-08-24T12:09:45Z</dcterms:modified>
</cp:coreProperties>
</file>