
<file path=[Content_Types].xml><?xml version="1.0" encoding="utf-8"?>
<Types xmlns="http://schemas.openxmlformats.org/package/2006/content-types">
  <Default Extension="emf" ContentType="image/x-emf"/>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81"/>
    <p:restoredTop sz="94682"/>
  </p:normalViewPr>
  <p:slideViewPr>
    <p:cSldViewPr snapToGrid="0">
      <p:cViewPr varScale="1">
        <p:scale>
          <a:sx n="90" d="100"/>
          <a:sy n="90" d="100"/>
        </p:scale>
        <p:origin x="2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64a3ca4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64a3ca4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64a3ca40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64a3ca40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64a3ca4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64a3ca4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64a3ca40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64a3ca40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Después de escuchar los comentarios de los estudiantes se complementa con está lámina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8" name="Rectangle 1">
            <a:extLst>
              <a:ext uri="{FF2B5EF4-FFF2-40B4-BE49-F238E27FC236}">
                <a16:creationId xmlns:a16="http://schemas.microsoft.com/office/drawing/2014/main" id="{389C256D-309C-5441-9615-C2CF91F93151}"/>
              </a:ext>
            </a:extLst>
          </p:cNvPr>
          <p:cNvSpPr/>
          <p:nvPr/>
        </p:nvSpPr>
        <p:spPr>
          <a:xfrm>
            <a:off x="0" y="0"/>
            <a:ext cx="9144000" cy="5143500"/>
          </a:xfrm>
          <a:prstGeom prst="rect">
            <a:avLst/>
          </a:prstGeom>
          <a:solidFill>
            <a:srgbClr val="87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59;p13">
            <a:extLst>
              <a:ext uri="{FF2B5EF4-FFF2-40B4-BE49-F238E27FC236}">
                <a16:creationId xmlns:a16="http://schemas.microsoft.com/office/drawing/2014/main" id="{0F8F758F-10FC-FE4B-8329-0A13E1D7646F}"/>
              </a:ext>
            </a:extLst>
          </p:cNvPr>
          <p:cNvSpPr txBox="1">
            <a:spLocks noGrp="1"/>
          </p:cNvSpPr>
          <p:nvPr>
            <p:ph type="ctrTitle"/>
          </p:nvPr>
        </p:nvSpPr>
        <p:spPr>
          <a:xfrm>
            <a:off x="2609489" y="895149"/>
            <a:ext cx="4446918" cy="215898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solidFill>
                  <a:schemeClr val="bg1"/>
                </a:solidFill>
                <a:latin typeface="Calibri" panose="020F0502020204030204" pitchFamily="34" charset="0"/>
                <a:cs typeface="Calibri" panose="020F0502020204030204" pitchFamily="34" charset="0"/>
              </a:rPr>
              <a:t>Tema</a:t>
            </a:r>
            <a:r>
              <a:rPr lang="en" b="1" dirty="0">
                <a:solidFill>
                  <a:schemeClr val="bg1"/>
                </a:solidFill>
                <a:latin typeface="Calibri" panose="020F0502020204030204" pitchFamily="34" charset="0"/>
                <a:cs typeface="Calibri" panose="020F0502020204030204" pitchFamily="34" charset="0"/>
              </a:rPr>
              <a:t> </a:t>
            </a:r>
            <a:br>
              <a:rPr lang="en" b="1" dirty="0">
                <a:solidFill>
                  <a:schemeClr val="bg1"/>
                </a:solidFill>
                <a:latin typeface="Calibri" panose="020F0502020204030204" pitchFamily="34" charset="0"/>
                <a:cs typeface="Calibri" panose="020F0502020204030204" pitchFamily="34" charset="0"/>
              </a:rPr>
            </a:br>
            <a:r>
              <a:rPr lang="en" sz="8000" b="1" dirty="0">
                <a:solidFill>
                  <a:schemeClr val="bg1"/>
                </a:solidFill>
                <a:latin typeface="Calibri" panose="020F0502020204030204" pitchFamily="34" charset="0"/>
                <a:cs typeface="Calibri" panose="020F0502020204030204" pitchFamily="34" charset="0"/>
              </a:rPr>
              <a:t>RESPETO</a:t>
            </a:r>
            <a:endParaRPr sz="8000" b="1" dirty="0">
              <a:solidFill>
                <a:schemeClr val="bg1"/>
              </a:solidFill>
              <a:latin typeface="Calibri" panose="020F0502020204030204" pitchFamily="34" charset="0"/>
              <a:cs typeface="Calibri" panose="020F0502020204030204" pitchFamily="34" charset="0"/>
            </a:endParaRPr>
          </a:p>
        </p:txBody>
      </p:sp>
      <p:pic>
        <p:nvPicPr>
          <p:cNvPr id="10" name="Picture 5">
            <a:extLst>
              <a:ext uri="{FF2B5EF4-FFF2-40B4-BE49-F238E27FC236}">
                <a16:creationId xmlns:a16="http://schemas.microsoft.com/office/drawing/2014/main" id="{B94101C3-65F7-114D-A35E-5A398F82E3A5}"/>
              </a:ext>
            </a:extLst>
          </p:cNvPr>
          <p:cNvPicPr>
            <a:picLocks noChangeAspect="1"/>
          </p:cNvPicPr>
          <p:nvPr/>
        </p:nvPicPr>
        <p:blipFill>
          <a:blip r:embed="rId3"/>
          <a:stretch>
            <a:fillRect/>
          </a:stretch>
        </p:blipFill>
        <p:spPr>
          <a:xfrm>
            <a:off x="3419534" y="0"/>
            <a:ext cx="2332680" cy="446446"/>
          </a:xfrm>
          <a:prstGeom prst="rect">
            <a:avLst/>
          </a:prstGeom>
        </p:spPr>
      </p:pic>
      <p:pic>
        <p:nvPicPr>
          <p:cNvPr id="11" name="Picture 10">
            <a:extLst>
              <a:ext uri="{FF2B5EF4-FFF2-40B4-BE49-F238E27FC236}">
                <a16:creationId xmlns:a16="http://schemas.microsoft.com/office/drawing/2014/main" id="{90F64739-4BBB-E94C-AB18-B44A5D9413A0}"/>
              </a:ext>
            </a:extLst>
          </p:cNvPr>
          <p:cNvPicPr>
            <a:picLocks noChangeAspect="1"/>
          </p:cNvPicPr>
          <p:nvPr/>
        </p:nvPicPr>
        <p:blipFill>
          <a:blip r:embed="rId4"/>
          <a:stretch>
            <a:fillRect/>
          </a:stretch>
        </p:blipFill>
        <p:spPr>
          <a:xfrm>
            <a:off x="3792886" y="3054133"/>
            <a:ext cx="1828800" cy="1727200"/>
          </a:xfrm>
          <a:prstGeom prst="rect">
            <a:avLst/>
          </a:prstGeom>
        </p:spPr>
      </p:pic>
      <p:pic>
        <p:nvPicPr>
          <p:cNvPr id="2" name="Imagen 1">
            <a:extLst>
              <a:ext uri="{FF2B5EF4-FFF2-40B4-BE49-F238E27FC236}">
                <a16:creationId xmlns:a16="http://schemas.microsoft.com/office/drawing/2014/main" id="{D3E0A331-89C2-EE4F-B39E-4D6569F80CEF}"/>
              </a:ext>
            </a:extLst>
          </p:cNvPr>
          <p:cNvPicPr>
            <a:picLocks noChangeAspect="1"/>
          </p:cNvPicPr>
          <p:nvPr/>
        </p:nvPicPr>
        <p:blipFill>
          <a:blip r:embed="rId5"/>
          <a:stretch>
            <a:fillRect/>
          </a:stretch>
        </p:blipFill>
        <p:spPr>
          <a:xfrm>
            <a:off x="1126265" y="104073"/>
            <a:ext cx="1231900" cy="480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61111"/>
              <a:buFont typeface="Arial"/>
              <a:buNone/>
            </a:pPr>
            <a:r>
              <a:rPr lang="es" sz="1800" dirty="0">
                <a:solidFill>
                  <a:schemeClr val="dk2"/>
                </a:solidFill>
              </a:rPr>
              <a:t>Se escucha un audio que narra la siguiente historia</a:t>
            </a:r>
            <a:endParaRPr dirty="0"/>
          </a:p>
        </p:txBody>
      </p:sp>
      <p:sp>
        <p:nvSpPr>
          <p:cNvPr id="4" name="Rectangle 3">
            <a:extLst>
              <a:ext uri="{FF2B5EF4-FFF2-40B4-BE49-F238E27FC236}">
                <a16:creationId xmlns:a16="http://schemas.microsoft.com/office/drawing/2014/main" id="{EB13FF28-E6C2-444A-B715-9436677D63BB}"/>
              </a:ext>
            </a:extLst>
          </p:cNvPr>
          <p:cNvSpPr/>
          <p:nvPr/>
        </p:nvSpPr>
        <p:spPr>
          <a:xfrm>
            <a:off x="0" y="0"/>
            <a:ext cx="9144000" cy="5143500"/>
          </a:xfrm>
          <a:prstGeom prst="rect">
            <a:avLst/>
          </a:prstGeom>
          <a:solidFill>
            <a:srgbClr val="87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oogle Shape;61;p14"/>
          <p:cNvSpPr txBox="1">
            <a:spLocks noGrp="1"/>
          </p:cNvSpPr>
          <p:nvPr>
            <p:ph type="body" idx="1"/>
          </p:nvPr>
        </p:nvSpPr>
        <p:spPr>
          <a:xfrm>
            <a:off x="116958" y="520291"/>
            <a:ext cx="8910084" cy="4102918"/>
          </a:xfrm>
          <a:prstGeom prst="rect">
            <a:avLst/>
          </a:prstGeom>
        </p:spPr>
        <p:txBody>
          <a:bodyPr spcFirstLastPara="1" wrap="square" lIns="91425" tIns="91425" rIns="91425" bIns="91425" anchor="t" anchorCtr="0">
            <a:noAutofit/>
          </a:bodyPr>
          <a:lstStyle/>
          <a:p>
            <a:pPr marL="114300" indent="0">
              <a:buNone/>
            </a:pPr>
            <a:r>
              <a:rPr lang="es-CL" b="1" dirty="0">
                <a:solidFill>
                  <a:schemeClr val="tx1"/>
                </a:solidFill>
                <a:latin typeface="Calibri" panose="020F0502020204030204" pitchFamily="34" charset="0"/>
                <a:cs typeface="Calibri" panose="020F0502020204030204" pitchFamily="34" charset="0"/>
              </a:rPr>
              <a:t>Pueden leer la historia o escuchar la primera parte haciendo clic en el siguiente ícono:</a:t>
            </a:r>
          </a:p>
          <a:p>
            <a:pPr marL="114300" indent="0">
              <a:buNone/>
            </a:pPr>
            <a:endParaRPr lang="es-CL" sz="1300" dirty="0">
              <a:solidFill>
                <a:schemeClr val="tx1"/>
              </a:solidFill>
              <a:latin typeface="Calibri" panose="020F0502020204030204" pitchFamily="34" charset="0"/>
              <a:cs typeface="Calibri" panose="020F0502020204030204" pitchFamily="34" charset="0"/>
            </a:endParaRPr>
          </a:p>
          <a:p>
            <a:pPr marL="114300" indent="0">
              <a:buNone/>
            </a:pPr>
            <a:r>
              <a:rPr lang="es-CL" sz="1300" dirty="0">
                <a:solidFill>
                  <a:schemeClr val="tx1"/>
                </a:solidFill>
                <a:latin typeface="Calibri" panose="020F0502020204030204" pitchFamily="34" charset="0"/>
                <a:cs typeface="Calibri" panose="020F0502020204030204" pitchFamily="34" charset="0"/>
              </a:rPr>
              <a:t>La siguiente historia ocurrió en una fábrica de alimentos en el sur del país. Era un lugar en el que  había mucho movimiento de personas y todos los días los trabajadores entraban temprano por la mañana y salían en la tarde. En la entrada de la fábrica siempre estaba el guardia, a quien, como de costumbre, algunos saludaban y otros no.</a:t>
            </a:r>
          </a:p>
          <a:p>
            <a:pPr marL="114300" indent="0">
              <a:buNone/>
            </a:pPr>
            <a:endParaRPr lang="es-CL" sz="1300" dirty="0">
              <a:solidFill>
                <a:schemeClr val="tx1"/>
              </a:solidFill>
              <a:latin typeface="Calibri" panose="020F0502020204030204" pitchFamily="34" charset="0"/>
              <a:cs typeface="Calibri" panose="020F0502020204030204" pitchFamily="34" charset="0"/>
            </a:endParaRPr>
          </a:p>
          <a:p>
            <a:pPr marL="114300" indent="0">
              <a:buNone/>
            </a:pPr>
            <a:r>
              <a:rPr lang="es-CL" sz="1300" dirty="0">
                <a:solidFill>
                  <a:schemeClr val="tx1"/>
                </a:solidFill>
                <a:latin typeface="Calibri" panose="020F0502020204030204" pitchFamily="34" charset="0"/>
                <a:cs typeface="Calibri" panose="020F0502020204030204" pitchFamily="34" charset="0"/>
              </a:rPr>
              <a:t>Pero un día, cuando ya era tarde y habían salido ya los trabajadores, el guardia sintió que alguien faltaba por salir y que debía seguir adentro.Pero qué extraño. Si a esta hora ya todos debían estar afuera...El guardia revisó las cámaras y no podía encontrar nada extraño, pero llamó al jefe para pedirle que por favor le diera acceso nuevamente a los frigoríficos y avisarle que dejaría su puesto en la entrada para ir a revisar al interior de la fábrica…</a:t>
            </a:r>
          </a:p>
          <a:p>
            <a:pPr marL="114300" indent="0">
              <a:buNone/>
            </a:pPr>
            <a:endParaRPr lang="es-CL" sz="1300" dirty="0">
              <a:solidFill>
                <a:schemeClr val="tx1"/>
              </a:solidFill>
              <a:latin typeface="Calibri" panose="020F0502020204030204" pitchFamily="34" charset="0"/>
              <a:cs typeface="Calibri" panose="020F0502020204030204" pitchFamily="34" charset="0"/>
            </a:endParaRPr>
          </a:p>
          <a:p>
            <a:pPr marL="114300" indent="0">
              <a:buNone/>
            </a:pPr>
            <a:r>
              <a:rPr lang="es-CL" sz="1300" dirty="0">
                <a:solidFill>
                  <a:schemeClr val="tx1"/>
                </a:solidFill>
                <a:latin typeface="Calibri" panose="020F0502020204030204" pitchFamily="34" charset="0"/>
                <a:cs typeface="Calibri" panose="020F0502020204030204" pitchFamily="34" charset="0"/>
              </a:rPr>
              <a:t>El jefe lo autorizó y comenzó a revisar los diferentes frigoríficos… y de pronto, casi sin darse cuenta, escuchó unos golpes en una de las puertas… se acercó un poco más y ahora pudo reconocer unos gritos: ¡Auxilio, ayuda! De forma inmediata tomó sus llaves, abrió la puerta y fue capaz de entrar al frigorífico número 4. Detrás estaba, casi congelado, Pedro, uno de los trabajadores del lugar… Un par de minutos más y no se habría podido contar esta historia.  </a:t>
            </a:r>
          </a:p>
          <a:p>
            <a:pPr marL="114300" indent="0">
              <a:buNone/>
            </a:pPr>
            <a:br>
              <a:rPr lang="es-CL" sz="1300" dirty="0">
                <a:solidFill>
                  <a:schemeClr val="tx1"/>
                </a:solidFill>
                <a:latin typeface="Calibri" panose="020F0502020204030204" pitchFamily="34" charset="0"/>
                <a:cs typeface="Calibri" panose="020F0502020204030204" pitchFamily="34" charset="0"/>
              </a:rPr>
            </a:br>
            <a:endParaRPr sz="1300" dirty="0">
              <a:solidFill>
                <a:schemeClr val="tx1"/>
              </a:solidFill>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45C6B733-D81A-ED44-9A92-FEC31F9B37EB}"/>
              </a:ext>
            </a:extLst>
          </p:cNvPr>
          <p:cNvPicPr>
            <a:picLocks noChangeAspect="1"/>
          </p:cNvPicPr>
          <p:nvPr/>
        </p:nvPicPr>
        <p:blipFill>
          <a:blip r:embed="rId5"/>
          <a:stretch>
            <a:fillRect/>
          </a:stretch>
        </p:blipFill>
        <p:spPr>
          <a:xfrm>
            <a:off x="3405660" y="0"/>
            <a:ext cx="2332680" cy="446446"/>
          </a:xfrm>
          <a:prstGeom prst="rect">
            <a:avLst/>
          </a:prstGeom>
        </p:spPr>
      </p:pic>
      <p:pic>
        <p:nvPicPr>
          <p:cNvPr id="3" name="Historia Respeto completa uno">
            <a:hlinkClick r:id="" action="ppaction://media"/>
            <a:extLst>
              <a:ext uri="{FF2B5EF4-FFF2-40B4-BE49-F238E27FC236}">
                <a16:creationId xmlns:a16="http://schemas.microsoft.com/office/drawing/2014/main" id="{CFA8FC46-0922-4FA9-AC19-317C75F51C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26971" y="232870"/>
            <a:ext cx="609600" cy="609600"/>
          </a:xfrm>
          <a:prstGeom prst="rect">
            <a:avLst/>
          </a:prstGeom>
        </p:spPr>
      </p:pic>
      <p:sp>
        <p:nvSpPr>
          <p:cNvPr id="8" name="TextBox 7">
            <a:extLst>
              <a:ext uri="{FF2B5EF4-FFF2-40B4-BE49-F238E27FC236}">
                <a16:creationId xmlns:a16="http://schemas.microsoft.com/office/drawing/2014/main" id="{98A608BD-957F-48DD-9669-B1BB84AC43B6}"/>
              </a:ext>
            </a:extLst>
          </p:cNvPr>
          <p:cNvSpPr txBox="1"/>
          <p:nvPr/>
        </p:nvSpPr>
        <p:spPr>
          <a:xfrm>
            <a:off x="6441902" y="4682856"/>
            <a:ext cx="2390398" cy="246221"/>
          </a:xfrm>
          <a:prstGeom prst="rect">
            <a:avLst/>
          </a:prstGeom>
          <a:noFill/>
        </p:spPr>
        <p:txBody>
          <a:bodyPr wrap="none" rtlCol="0">
            <a:spAutoFit/>
          </a:bodyPr>
          <a:lstStyle/>
          <a:p>
            <a:r>
              <a:rPr lang="en-GB" sz="1000" dirty="0">
                <a:solidFill>
                  <a:schemeClr val="tx1"/>
                </a:solidFill>
                <a:latin typeface="Calibri" panose="020F0502020204030204" pitchFamily="34" charset="0"/>
                <a:cs typeface="Calibri" panose="020F0502020204030204" pitchFamily="34" charset="0"/>
              </a:rPr>
              <a:t>Música instrumental www.bensound.com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8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4" name="Rectangle 3">
            <a:extLst>
              <a:ext uri="{FF2B5EF4-FFF2-40B4-BE49-F238E27FC236}">
                <a16:creationId xmlns:a16="http://schemas.microsoft.com/office/drawing/2014/main" id="{9F8C5083-8BD1-3B49-BA14-EAC8DD01DF78}"/>
              </a:ext>
            </a:extLst>
          </p:cNvPr>
          <p:cNvSpPr/>
          <p:nvPr/>
        </p:nvSpPr>
        <p:spPr>
          <a:xfrm>
            <a:off x="0" y="0"/>
            <a:ext cx="9144000" cy="5143500"/>
          </a:xfrm>
          <a:prstGeom prst="rect">
            <a:avLst/>
          </a:prstGeom>
          <a:solidFill>
            <a:srgbClr val="87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D0CAFE-E8F7-8546-9C3F-F327B4D57253}"/>
              </a:ext>
            </a:extLst>
          </p:cNvPr>
          <p:cNvPicPr>
            <a:picLocks noChangeAspect="1"/>
          </p:cNvPicPr>
          <p:nvPr/>
        </p:nvPicPr>
        <p:blipFill>
          <a:blip r:embed="rId5"/>
          <a:stretch>
            <a:fillRect/>
          </a:stretch>
        </p:blipFill>
        <p:spPr>
          <a:xfrm>
            <a:off x="3405660" y="0"/>
            <a:ext cx="2332680" cy="446446"/>
          </a:xfrm>
          <a:prstGeom prst="rect">
            <a:avLst/>
          </a:prstGeom>
        </p:spPr>
      </p:pic>
      <p:sp>
        <p:nvSpPr>
          <p:cNvPr id="67" name="Google Shape;67;p15"/>
          <p:cNvSpPr txBox="1">
            <a:spLocks noGrp="1"/>
          </p:cNvSpPr>
          <p:nvPr>
            <p:ph type="body" idx="1"/>
          </p:nvPr>
        </p:nvSpPr>
        <p:spPr>
          <a:xfrm>
            <a:off x="311700" y="737805"/>
            <a:ext cx="8520600" cy="3416400"/>
          </a:xfrm>
          <a:prstGeom prst="rect">
            <a:avLst/>
          </a:prstGeom>
        </p:spPr>
        <p:txBody>
          <a:bodyPr spcFirstLastPara="1" wrap="square" lIns="91425" tIns="91425" rIns="91425" bIns="91425" anchor="t" anchorCtr="0">
            <a:normAutofit fontScale="77500" lnSpcReduction="20000"/>
          </a:bodyPr>
          <a:lstStyle/>
          <a:p>
            <a:pPr marL="114300" indent="0">
              <a:buNone/>
            </a:pPr>
            <a:r>
              <a:rPr lang="es-CL" sz="1800" b="1" dirty="0">
                <a:solidFill>
                  <a:schemeClr val="tx1"/>
                </a:solidFill>
                <a:latin typeface="Calibri" panose="020F0502020204030204" pitchFamily="34" charset="0"/>
                <a:cs typeface="Calibri" panose="020F0502020204030204" pitchFamily="34" charset="0"/>
              </a:rPr>
              <a:t>Para continuar escuchando la historia hacer clic en el siguiente ícono:</a:t>
            </a:r>
          </a:p>
          <a:p>
            <a:pPr marL="114300" indent="0">
              <a:buNone/>
            </a:pPr>
            <a:endParaRPr lang="es-CL" dirty="0">
              <a:solidFill>
                <a:schemeClr val="tx1"/>
              </a:solidFill>
              <a:latin typeface="Calibri" panose="020F0502020204030204" pitchFamily="34" charset="0"/>
              <a:cs typeface="Calibri" panose="020F0502020204030204" pitchFamily="34" charset="0"/>
            </a:endParaRPr>
          </a:p>
          <a:p>
            <a:pPr marL="114300" indent="0">
              <a:buNone/>
            </a:pPr>
            <a:r>
              <a:rPr lang="es-CL" dirty="0">
                <a:solidFill>
                  <a:schemeClr val="tx1"/>
                </a:solidFill>
                <a:latin typeface="Calibri" panose="020F0502020204030204" pitchFamily="34" charset="0"/>
                <a:cs typeface="Calibri" panose="020F0502020204030204" pitchFamily="34" charset="0"/>
              </a:rPr>
              <a:t>El guardia lo sacó de forma inmediata y le dio un café para calentar su cuerpo. ¿Por qué el guardia había notado que alguien faltaba? Porque Pedro era especialmente conocido por su buen trato con los demás. Pedro, todos los días, no solo saludaba y se despedía del guardia, sino que también le preguntaba cómo estaba y se quedaba un par de segundos o minutos conversando con él.</a:t>
            </a:r>
            <a:endParaRPr lang="es-CL" sz="1100" dirty="0">
              <a:solidFill>
                <a:schemeClr val="tx1"/>
              </a:solidFill>
              <a:latin typeface="Calibri" panose="020F0502020204030204" pitchFamily="34" charset="0"/>
              <a:cs typeface="Calibri" panose="020F0502020204030204" pitchFamily="34" charset="0"/>
            </a:endParaRPr>
          </a:p>
          <a:p>
            <a:pPr marL="114300" indent="0">
              <a:buNone/>
            </a:pPr>
            <a:r>
              <a:rPr lang="es-CL" dirty="0">
                <a:solidFill>
                  <a:schemeClr val="tx1"/>
                </a:solidFill>
                <a:latin typeface="Calibri" panose="020F0502020204030204" pitchFamily="34" charset="0"/>
                <a:cs typeface="Calibri" panose="020F0502020204030204" pitchFamily="34" charset="0"/>
              </a:rPr>
              <a:t>Y esa tarde, cuando todos salieron, el guardia notó que alguien faltaba…¿Pero cómo, si en la fábrica trabajaban decenas de personas? Sí, pero había uno solo que se preocupaba de saber cómo estaba el otro y se interesaba genuinamente por los demás… por eso, cuando nadie se lo hizo saber, al final de la jornada, notó que alguien faltaba… Pedro se salvó por haber sido siempre “el” trabajador que se interesaba por el guardia, a quien respetaba y le deseaba un buen día todos los días, sí, todos los días, a la entrada y a la salida.</a:t>
            </a:r>
            <a:endParaRPr lang="es-CL" sz="1100" dirty="0">
              <a:solidFill>
                <a:schemeClr val="tx1"/>
              </a:solidFill>
              <a:latin typeface="Calibri" panose="020F0502020204030204" pitchFamily="34" charset="0"/>
              <a:cs typeface="Calibri" panose="020F0502020204030204" pitchFamily="34" charset="0"/>
            </a:endParaRPr>
          </a:p>
          <a:p>
            <a:pPr marL="114300" indent="0">
              <a:buNone/>
            </a:pPr>
            <a:br>
              <a:rPr lang="es-CL" sz="1100" dirty="0">
                <a:solidFill>
                  <a:schemeClr val="tx1"/>
                </a:solidFill>
                <a:latin typeface="Calibri" panose="020F0502020204030204" pitchFamily="34" charset="0"/>
                <a:cs typeface="Calibri" panose="020F0502020204030204" pitchFamily="34" charset="0"/>
              </a:rPr>
            </a:br>
            <a:r>
              <a:rPr lang="es-CL" b="1" dirty="0">
                <a:solidFill>
                  <a:schemeClr val="tx1"/>
                </a:solidFill>
                <a:latin typeface="Calibri" panose="020F0502020204030204" pitchFamily="34" charset="0"/>
                <a:cs typeface="Calibri" panose="020F0502020204030204" pitchFamily="34" charset="0"/>
              </a:rPr>
              <a:t>Porque finalmente, una de las enseñanzas quizás más potentes de la historia es que para sentirse respetado, uno primero debe respetar a los demás…</a:t>
            </a:r>
            <a:endParaRPr lang="es-CL" sz="1100" dirty="0">
              <a:solidFill>
                <a:schemeClr val="tx1"/>
              </a:solidFill>
              <a:latin typeface="Calibri" panose="020F0502020204030204" pitchFamily="34" charset="0"/>
              <a:cs typeface="Calibri" panose="020F0502020204030204" pitchFamily="34" charset="0"/>
            </a:endParaRPr>
          </a:p>
          <a:p>
            <a:pPr marL="114300" indent="0">
              <a:buNone/>
            </a:pPr>
            <a:br>
              <a:rPr lang="es-CL" sz="1100" dirty="0">
                <a:solidFill>
                  <a:schemeClr val="tx1"/>
                </a:solidFill>
                <a:latin typeface="Calibri" panose="020F0502020204030204" pitchFamily="34" charset="0"/>
                <a:cs typeface="Calibri" panose="020F0502020204030204" pitchFamily="34" charset="0"/>
              </a:rPr>
            </a:br>
            <a:endParaRPr sz="1100" dirty="0">
              <a:solidFill>
                <a:schemeClr val="tx1"/>
              </a:solidFill>
              <a:latin typeface="Calibri" panose="020F0502020204030204" pitchFamily="34" charset="0"/>
              <a:ea typeface="Times New Roman"/>
              <a:cs typeface="Calibri" panose="020F0502020204030204" pitchFamily="34" charset="0"/>
              <a:sym typeface="Times New Roman"/>
            </a:endParaRPr>
          </a:p>
          <a:p>
            <a:pPr marL="0" lvl="0" indent="0" algn="l" rtl="0">
              <a:spcBef>
                <a:spcPts val="1200"/>
              </a:spcBef>
              <a:spcAft>
                <a:spcPts val="1200"/>
              </a:spcAft>
              <a:buNone/>
            </a:pPr>
            <a:endParaRPr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A507D33-DCCA-4929-8DFB-064A0A43C70A}"/>
              </a:ext>
            </a:extLst>
          </p:cNvPr>
          <p:cNvSpPr txBox="1"/>
          <p:nvPr/>
        </p:nvSpPr>
        <p:spPr>
          <a:xfrm>
            <a:off x="6441902" y="4682856"/>
            <a:ext cx="2390398" cy="246221"/>
          </a:xfrm>
          <a:prstGeom prst="rect">
            <a:avLst/>
          </a:prstGeom>
          <a:noFill/>
        </p:spPr>
        <p:txBody>
          <a:bodyPr wrap="none" rtlCol="0">
            <a:spAutoFit/>
          </a:bodyPr>
          <a:lstStyle/>
          <a:p>
            <a:r>
              <a:rPr lang="en-GB" sz="1000" dirty="0">
                <a:solidFill>
                  <a:schemeClr val="tx1"/>
                </a:solidFill>
                <a:latin typeface="Calibri" panose="020F0502020204030204" pitchFamily="34" charset="0"/>
                <a:cs typeface="Calibri" panose="020F0502020204030204" pitchFamily="34" charset="0"/>
              </a:rPr>
              <a:t>Música instrumental www.bensound.com </a:t>
            </a:r>
          </a:p>
        </p:txBody>
      </p:sp>
      <p:pic>
        <p:nvPicPr>
          <p:cNvPr id="2" name="Parte Dos Respeto">
            <a:hlinkClick r:id="" action="ppaction://media"/>
            <a:extLst>
              <a:ext uri="{FF2B5EF4-FFF2-40B4-BE49-F238E27FC236}">
                <a16:creationId xmlns:a16="http://schemas.microsoft.com/office/drawing/2014/main" id="{8BB4C544-9DAF-49CC-9A0F-C799A78ED6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32302" y="52338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Rectangle 3">
            <a:extLst>
              <a:ext uri="{FF2B5EF4-FFF2-40B4-BE49-F238E27FC236}">
                <a16:creationId xmlns:a16="http://schemas.microsoft.com/office/drawing/2014/main" id="{0AFB8E17-11C9-4640-AE91-DAB4AFB1ED69}"/>
              </a:ext>
            </a:extLst>
          </p:cNvPr>
          <p:cNvSpPr/>
          <p:nvPr/>
        </p:nvSpPr>
        <p:spPr>
          <a:xfrm>
            <a:off x="0" y="0"/>
            <a:ext cx="9144000" cy="5158625"/>
          </a:xfrm>
          <a:prstGeom prst="rect">
            <a:avLst/>
          </a:prstGeom>
          <a:solidFill>
            <a:srgbClr val="B0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Google Shape;72;p16"/>
          <p:cNvSpPr txBox="1">
            <a:spLocks noGrp="1"/>
          </p:cNvSpPr>
          <p:nvPr>
            <p:ph type="title"/>
          </p:nvPr>
        </p:nvSpPr>
        <p:spPr>
          <a:xfrm>
            <a:off x="821839" y="1272796"/>
            <a:ext cx="7860149" cy="6233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dirty="0">
                <a:solidFill>
                  <a:schemeClr val="bg1"/>
                </a:solidFill>
                <a:latin typeface="Calibri" panose="020F0502020204030204" pitchFamily="34" charset="0"/>
                <a:cs typeface="Calibri" panose="020F0502020204030204" pitchFamily="34" charset="0"/>
              </a:rPr>
              <a:t>Luego de escuchar la historia, reflexionemos, primero de modo individual </a:t>
            </a:r>
            <a:br>
              <a:rPr lang="es" sz="1800" b="1" dirty="0">
                <a:solidFill>
                  <a:schemeClr val="bg1"/>
                </a:solidFill>
                <a:latin typeface="Calibri" panose="020F0502020204030204" pitchFamily="34" charset="0"/>
                <a:cs typeface="Calibri" panose="020F0502020204030204" pitchFamily="34" charset="0"/>
              </a:rPr>
            </a:br>
            <a:r>
              <a:rPr lang="es" sz="1800" b="1" dirty="0">
                <a:solidFill>
                  <a:schemeClr val="bg1"/>
                </a:solidFill>
                <a:latin typeface="Calibri" panose="020F0502020204030204" pitchFamily="34" charset="0"/>
                <a:cs typeface="Calibri" panose="020F0502020204030204" pitchFamily="34" charset="0"/>
              </a:rPr>
              <a:t>y luego en plenario:</a:t>
            </a:r>
            <a:endParaRPr sz="1800" b="1"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2E1FF9F-DD5C-5141-8801-2A2F40E74235}"/>
              </a:ext>
            </a:extLst>
          </p:cNvPr>
          <p:cNvPicPr>
            <a:picLocks noChangeAspect="1"/>
          </p:cNvPicPr>
          <p:nvPr/>
        </p:nvPicPr>
        <p:blipFill>
          <a:blip r:embed="rId3"/>
          <a:stretch>
            <a:fillRect/>
          </a:stretch>
        </p:blipFill>
        <p:spPr>
          <a:xfrm>
            <a:off x="3405660" y="5500"/>
            <a:ext cx="2332680" cy="446446"/>
          </a:xfrm>
          <a:prstGeom prst="rect">
            <a:avLst/>
          </a:prstGeom>
        </p:spPr>
      </p:pic>
      <p:sp>
        <p:nvSpPr>
          <p:cNvPr id="73" name="Google Shape;73;p16"/>
          <p:cNvSpPr txBox="1">
            <a:spLocks noGrp="1"/>
          </p:cNvSpPr>
          <p:nvPr>
            <p:ph type="body" idx="1"/>
          </p:nvPr>
        </p:nvSpPr>
        <p:spPr>
          <a:xfrm>
            <a:off x="943276" y="2310063"/>
            <a:ext cx="7430703" cy="1934678"/>
          </a:xfrm>
          <a:prstGeom prst="rect">
            <a:avLst/>
          </a:prstGeom>
        </p:spPr>
        <p:txBody>
          <a:bodyPr spcFirstLastPara="1" wrap="square" lIns="91425" tIns="91425" rIns="91425" bIns="91425" anchor="t" anchorCtr="0">
            <a:normAutofit/>
          </a:bodyPr>
          <a:lstStyle/>
          <a:p>
            <a:pPr marL="114300" indent="0" algn="ctr">
              <a:buNone/>
            </a:pPr>
            <a:r>
              <a:rPr lang="es-CL" sz="2400" b="1" dirty="0">
                <a:solidFill>
                  <a:schemeClr val="bg1"/>
                </a:solidFill>
                <a:latin typeface="Calibri" panose="020F0502020204030204" pitchFamily="34" charset="0"/>
                <a:cs typeface="Calibri" panose="020F0502020204030204" pitchFamily="34" charset="0"/>
              </a:rPr>
              <a:t>¿Qué habilidades crees que se necesitan para “tratar a los otros como me gusta ser tratado a mí”?</a:t>
            </a:r>
          </a:p>
          <a:p>
            <a:pPr marL="114300" indent="0" algn="ctr">
              <a:buNone/>
            </a:pPr>
            <a:endParaRPr lang="es-CL" sz="2400" b="1" dirty="0">
              <a:solidFill>
                <a:schemeClr val="bg1"/>
              </a:solidFill>
              <a:latin typeface="Calibri" panose="020F0502020204030204" pitchFamily="34" charset="0"/>
              <a:cs typeface="Calibri" panose="020F0502020204030204" pitchFamily="34" charset="0"/>
            </a:endParaRPr>
          </a:p>
          <a:p>
            <a:pPr marL="114300" indent="0" algn="ctr">
              <a:buNone/>
            </a:pPr>
            <a:r>
              <a:rPr lang="es-CL" sz="2400" b="1" dirty="0">
                <a:solidFill>
                  <a:schemeClr val="bg1"/>
                </a:solidFill>
                <a:latin typeface="Calibri" panose="020F0502020204030204" pitchFamily="34" charset="0"/>
                <a:cs typeface="Calibri" panose="020F0502020204030204" pitchFamily="34" charset="0"/>
              </a:rPr>
              <a:t>¿Cómo se relaciona el valor del respeto con la empatía?</a:t>
            </a:r>
          </a:p>
          <a:p>
            <a:pPr marL="114300" indent="0" algn="ctr">
              <a:buNone/>
            </a:pPr>
            <a:endParaRPr sz="24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6" name="Rectangle 3">
            <a:extLst>
              <a:ext uri="{FF2B5EF4-FFF2-40B4-BE49-F238E27FC236}">
                <a16:creationId xmlns:a16="http://schemas.microsoft.com/office/drawing/2014/main" id="{2BD6DD54-B9E4-4547-91FE-8F21F3992A3F}"/>
              </a:ext>
            </a:extLst>
          </p:cNvPr>
          <p:cNvSpPr/>
          <p:nvPr/>
        </p:nvSpPr>
        <p:spPr>
          <a:xfrm>
            <a:off x="0" y="0"/>
            <a:ext cx="9144000" cy="5158625"/>
          </a:xfrm>
          <a:prstGeom prst="rect">
            <a:avLst/>
          </a:prstGeom>
          <a:solidFill>
            <a:srgbClr val="B0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oogle Shape;79;p17"/>
          <p:cNvSpPr txBox="1">
            <a:spLocks noGrp="1"/>
          </p:cNvSpPr>
          <p:nvPr>
            <p:ph type="body" idx="1"/>
          </p:nvPr>
        </p:nvSpPr>
        <p:spPr>
          <a:xfrm>
            <a:off x="401294" y="1179537"/>
            <a:ext cx="8341412" cy="3477444"/>
          </a:xfrm>
          <a:prstGeom prst="rect">
            <a:avLst/>
          </a:prstGeom>
        </p:spPr>
        <p:txBody>
          <a:bodyPr spcFirstLastPara="1" wrap="square" lIns="91425" tIns="91425" rIns="91425" bIns="91425" anchor="t" anchorCtr="0">
            <a:noAutofit/>
          </a:bodyPr>
          <a:lstStyle/>
          <a:p>
            <a:pPr marL="114300" indent="0" algn="ctr">
              <a:buNone/>
            </a:pPr>
            <a:r>
              <a:rPr lang="es-CL" sz="2000" dirty="0">
                <a:solidFill>
                  <a:schemeClr val="bg1"/>
                </a:solidFill>
                <a:latin typeface="Calibri" panose="020F0502020204030204" pitchFamily="34" charset="0"/>
                <a:cs typeface="Calibri" panose="020F0502020204030204" pitchFamily="34" charset="0"/>
              </a:rPr>
              <a:t>Para ser respetuosos con todos quienes nos rodean, debemos aprender a realmente </a:t>
            </a:r>
            <a:r>
              <a:rPr lang="es-CL" sz="2000" b="1" dirty="0">
                <a:solidFill>
                  <a:schemeClr val="bg1"/>
                </a:solidFill>
                <a:latin typeface="Calibri" panose="020F0502020204030204" pitchFamily="34" charset="0"/>
                <a:cs typeface="Calibri" panose="020F0502020204030204" pitchFamily="34" charset="0"/>
              </a:rPr>
              <a:t>ver </a:t>
            </a:r>
            <a:r>
              <a:rPr lang="es-CL" sz="2000" dirty="0">
                <a:solidFill>
                  <a:schemeClr val="bg1"/>
                </a:solidFill>
                <a:latin typeface="Calibri" panose="020F0502020204030204" pitchFamily="34" charset="0"/>
                <a:cs typeface="Calibri" panose="020F0502020204030204" pitchFamily="34" charset="0"/>
              </a:rPr>
              <a:t>a cada uno de ellos. Comprender que son personas igual que yo, independiente de nuestras diferencias. Es por esto que, ser </a:t>
            </a:r>
            <a:r>
              <a:rPr lang="es-CL" sz="2000" b="1" dirty="0">
                <a:solidFill>
                  <a:schemeClr val="bg1"/>
                </a:solidFill>
                <a:latin typeface="Calibri" panose="020F0502020204030204" pitchFamily="34" charset="0"/>
                <a:cs typeface="Calibri" panose="020F0502020204030204" pitchFamily="34" charset="0"/>
              </a:rPr>
              <a:t>empáticos</a:t>
            </a:r>
            <a:r>
              <a:rPr lang="es-CL" sz="2000" dirty="0">
                <a:solidFill>
                  <a:schemeClr val="bg1"/>
                </a:solidFill>
                <a:latin typeface="Calibri" panose="020F0502020204030204" pitchFamily="34" charset="0"/>
                <a:cs typeface="Calibri" panose="020F0502020204030204" pitchFamily="34" charset="0"/>
              </a:rPr>
              <a:t>, ponernos en el lugar de los demás, nos facilita tratarlo con </a:t>
            </a:r>
            <a:r>
              <a:rPr lang="es-CL" sz="2000" b="1" dirty="0">
                <a:solidFill>
                  <a:schemeClr val="bg1"/>
                </a:solidFill>
                <a:latin typeface="Calibri" panose="020F0502020204030204" pitchFamily="34" charset="0"/>
                <a:cs typeface="Calibri" panose="020F0502020204030204" pitchFamily="34" charset="0"/>
              </a:rPr>
              <a:t>respeto</a:t>
            </a:r>
            <a:r>
              <a:rPr lang="es-CL" sz="2000" dirty="0">
                <a:solidFill>
                  <a:schemeClr val="bg1"/>
                </a:solidFill>
                <a:latin typeface="Calibri" panose="020F0502020204030204" pitchFamily="34" charset="0"/>
                <a:cs typeface="Calibri" panose="020F0502020204030204" pitchFamily="34" charset="0"/>
              </a:rPr>
              <a:t>.</a:t>
            </a:r>
          </a:p>
          <a:p>
            <a:pPr marL="114300" indent="0" algn="ctr">
              <a:buNone/>
            </a:pPr>
            <a:br>
              <a:rPr lang="es-CL" sz="2000" dirty="0">
                <a:solidFill>
                  <a:schemeClr val="bg1"/>
                </a:solidFill>
                <a:latin typeface="Calibri" panose="020F0502020204030204" pitchFamily="34" charset="0"/>
                <a:cs typeface="Calibri" panose="020F0502020204030204" pitchFamily="34" charset="0"/>
              </a:rPr>
            </a:br>
            <a:r>
              <a:rPr lang="es-CL" sz="2000" dirty="0">
                <a:solidFill>
                  <a:schemeClr val="bg1"/>
                </a:solidFill>
                <a:latin typeface="Calibri" panose="020F0502020204030204" pitchFamily="34" charset="0"/>
                <a:cs typeface="Calibri" panose="020F0502020204030204" pitchFamily="34" charset="0"/>
              </a:rPr>
              <a:t>Si bien todos somos muy diferentes, todos somos personas dignas de respeto. En la siguiente actividad ejercitaremos el valor del respeto, unido a la empatía, a través de la comprensión de los “sueños” que cada uno puede tener. Veamos de qué se trata...</a:t>
            </a:r>
          </a:p>
          <a:p>
            <a:pPr marL="114300" indent="0" algn="ctr">
              <a:buNone/>
            </a:pPr>
            <a:br>
              <a:rPr lang="es-CL" sz="2000" dirty="0">
                <a:solidFill>
                  <a:schemeClr val="bg1"/>
                </a:solidFill>
                <a:latin typeface="Calibri" panose="020F0502020204030204" pitchFamily="34" charset="0"/>
                <a:cs typeface="Calibri" panose="020F0502020204030204" pitchFamily="34" charset="0"/>
              </a:rPr>
            </a:br>
            <a:endParaRPr sz="2000"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581C238-E2D3-2947-B37C-6C87615D9683}"/>
              </a:ext>
            </a:extLst>
          </p:cNvPr>
          <p:cNvPicPr>
            <a:picLocks noChangeAspect="1"/>
          </p:cNvPicPr>
          <p:nvPr/>
        </p:nvPicPr>
        <p:blipFill>
          <a:blip r:embed="rId3"/>
          <a:stretch>
            <a:fillRect/>
          </a:stretch>
        </p:blipFill>
        <p:spPr>
          <a:xfrm>
            <a:off x="3405660" y="5500"/>
            <a:ext cx="2332680" cy="44644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701</Words>
  <Application>Microsoft Office PowerPoint</Application>
  <PresentationFormat>On-screen Show (16:9)</PresentationFormat>
  <Paragraphs>26</Paragraphs>
  <Slides>5</Slides>
  <Notes>5</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Simple Light</vt:lpstr>
      <vt:lpstr>Tema  RESPETO</vt:lpstr>
      <vt:lpstr>Se escucha un audio que narra la siguiente historia</vt:lpstr>
      <vt:lpstr>PowerPoint Presentation</vt:lpstr>
      <vt:lpstr>Luego de escuchar la historia, reflexionemos, primero de modo individual  y luego en plenario: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Ciudadanos para Chile</dc:title>
  <dc:creator>daniel halpern</dc:creator>
  <cp:lastModifiedBy>daniel halpern</cp:lastModifiedBy>
  <cp:revision>7</cp:revision>
  <dcterms:modified xsi:type="dcterms:W3CDTF">2021-08-24T13:11:13Z</dcterms:modified>
</cp:coreProperties>
</file>