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Caveat" pitchFamily="2"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hQVxgXl5/3SfBBQAZ6XJbFCnij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ere Janssens" initials="" lastIdx="1" clrIdx="0"/>
  <p:cmAuthor id="1" name="Daniel Halper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0"/>
    <p:restoredTop sz="94682"/>
  </p:normalViewPr>
  <p:slideViewPr>
    <p:cSldViewPr snapToGrid="0">
      <p:cViewPr varScale="1">
        <p:scale>
          <a:sx n="117" d="100"/>
          <a:sy n="117" d="100"/>
        </p:scale>
        <p:origin x="176" y="8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8-26T16:50:09.869" idx="1">
    <p:pos x="6000" y="0"/>
    <p:text>hay que revisar algunas laminas ya que la letra de color blanco se pierde en el fondo</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GztDj6o"/>
      </p:ext>
    </p:extLst>
  </p:cm>
  <p:cm authorId="1" dt="2020-08-26T16:50:09.869" idx="1">
    <p:pos x="6000" y="0"/>
    <p:text>se modificará para que se vean bien las letras</p:text>
    <p:extLst>
      <p:ext uri="{C676402C-5697-4E1C-873F-D02D1690AC5C}">
        <p15:threadingInfo xmlns:p15="http://schemas.microsoft.com/office/powerpoint/2012/main" timeZoneBias="0">
          <p15:parentCm authorId="0" idx="1"/>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Ie-305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 name="Google Shape;105;p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5"/>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5"/>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4" name="Google Shape;14;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4" name="Google Shape;64;p3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5" name="Google Shape;65;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5"/>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1" name="Google Shape;71;p3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2" name="Google Shape;72;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3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 name="Google Shape;78;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3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17"/>
        <p:cNvGrpSpPr/>
        <p:nvPr/>
      </p:nvGrpSpPr>
      <p:grpSpPr>
        <a:xfrm>
          <a:off x="0" y="0"/>
          <a:ext cx="0" cy="0"/>
          <a:chOff x="0" y="0"/>
          <a:chExt cx="0" cy="0"/>
        </a:xfrm>
      </p:grpSpPr>
      <p:sp>
        <p:nvSpPr>
          <p:cNvPr id="18" name="Google Shape;18;p2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3600"/>
              <a:buFont typeface="Calibri"/>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1600"/>
              </a:spcBef>
              <a:spcAft>
                <a:spcPts val="0"/>
              </a:spcAft>
              <a:buClr>
                <a:schemeClr val="dk1"/>
              </a:buClr>
              <a:buSzPts val="1400"/>
              <a:buChar char="○"/>
              <a:defRPr/>
            </a:lvl2pPr>
            <a:lvl3pPr marL="1371600" lvl="2" indent="-317500" algn="l">
              <a:lnSpc>
                <a:spcPct val="90000"/>
              </a:lnSpc>
              <a:spcBef>
                <a:spcPts val="1600"/>
              </a:spcBef>
              <a:spcAft>
                <a:spcPts val="0"/>
              </a:spcAft>
              <a:buClr>
                <a:schemeClr val="dk1"/>
              </a:buClr>
              <a:buSzPts val="1400"/>
              <a:buChar char="■"/>
              <a:defRPr/>
            </a:lvl3pPr>
            <a:lvl4pPr marL="1828800" lvl="3" indent="-317500" algn="l">
              <a:lnSpc>
                <a:spcPct val="90000"/>
              </a:lnSpc>
              <a:spcBef>
                <a:spcPts val="1600"/>
              </a:spcBef>
              <a:spcAft>
                <a:spcPts val="0"/>
              </a:spcAft>
              <a:buClr>
                <a:schemeClr val="dk1"/>
              </a:buClr>
              <a:buSzPts val="1400"/>
              <a:buChar char="●"/>
              <a:defRPr/>
            </a:lvl4pPr>
            <a:lvl5pPr marL="2286000" lvl="4" indent="-317500" algn="l">
              <a:lnSpc>
                <a:spcPct val="90000"/>
              </a:lnSpc>
              <a:spcBef>
                <a:spcPts val="1600"/>
              </a:spcBef>
              <a:spcAft>
                <a:spcPts val="0"/>
              </a:spcAft>
              <a:buClr>
                <a:schemeClr val="dk1"/>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23" name="Google Shape;23;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2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0"/>
        <p:cNvGrpSpPr/>
        <p:nvPr/>
      </p:nvGrpSpPr>
      <p:grpSpPr>
        <a:xfrm>
          <a:off x="0" y="0"/>
          <a:ext cx="0" cy="0"/>
          <a:chOff x="0" y="0"/>
          <a:chExt cx="0" cy="0"/>
        </a:xfrm>
      </p:grpSpPr>
      <p:sp>
        <p:nvSpPr>
          <p:cNvPr id="31" name="Google Shape;31;p29"/>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9"/>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3" name="Google Shape;33;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0"/>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 name="Google Shape;39;p30"/>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3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6" name="Google Shape;46;p3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 name="Google Shape;47;p31"/>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8" name="Google Shape;48;p31"/>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 name="Google Shape;49;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 name="Google Shape;9;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 name="Google Shape;10;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p:nvPr/>
        </p:nvSpPr>
        <p:spPr>
          <a:xfrm>
            <a:off x="0" y="-60750"/>
            <a:ext cx="9144000" cy="5204400"/>
          </a:xfrm>
          <a:prstGeom prst="rect">
            <a:avLst/>
          </a:prstGeom>
          <a:solidFill>
            <a:srgbClr val="1C9B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 name="Google Shape;92;p1"/>
          <p:cNvSpPr txBox="1">
            <a:spLocks noGrp="1"/>
          </p:cNvSpPr>
          <p:nvPr>
            <p:ph type="ctrTitle"/>
          </p:nvPr>
        </p:nvSpPr>
        <p:spPr>
          <a:xfrm>
            <a:off x="2103439" y="851427"/>
            <a:ext cx="6711351" cy="115594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lt1"/>
              </a:buClr>
              <a:buSzPts val="6600"/>
              <a:buFont typeface="Calibri"/>
              <a:buNone/>
            </a:pPr>
            <a:r>
              <a:rPr lang="en" sz="6600" b="1">
                <a:solidFill>
                  <a:schemeClr val="lt1"/>
                </a:solidFill>
                <a:latin typeface="Calibri"/>
                <a:ea typeface="Calibri"/>
                <a:cs typeface="Calibri"/>
                <a:sym typeface="Calibri"/>
              </a:rPr>
              <a:t>¿Espiral o Ciclo?</a:t>
            </a:r>
            <a:endParaRPr sz="6600" b="1">
              <a:solidFill>
                <a:schemeClr val="lt1"/>
              </a:solidFill>
              <a:latin typeface="Calibri"/>
              <a:ea typeface="Calibri"/>
              <a:cs typeface="Calibri"/>
              <a:sym typeface="Calibri"/>
            </a:endParaRPr>
          </a:p>
        </p:txBody>
      </p:sp>
      <p:sp>
        <p:nvSpPr>
          <p:cNvPr id="93" name="Google Shape;93;p1"/>
          <p:cNvSpPr/>
          <p:nvPr/>
        </p:nvSpPr>
        <p:spPr>
          <a:xfrm>
            <a:off x="3386361" y="1714619"/>
            <a:ext cx="3856807"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 sz="7200" b="1" i="0" u="none" strike="noStrike" cap="none">
                <a:solidFill>
                  <a:schemeClr val="lt1"/>
                </a:solidFill>
                <a:latin typeface="Calibri"/>
                <a:ea typeface="Calibri"/>
                <a:cs typeface="Calibri"/>
                <a:sym typeface="Calibri"/>
              </a:rPr>
              <a:t>EMPATÍA</a:t>
            </a:r>
            <a:endParaRPr sz="7200" b="0" i="0" u="none" strike="noStrike" cap="none">
              <a:solidFill>
                <a:srgbClr val="000000"/>
              </a:solidFill>
              <a:latin typeface="Calibri"/>
              <a:ea typeface="Calibri"/>
              <a:cs typeface="Calibri"/>
              <a:sym typeface="Calibri"/>
            </a:endParaRPr>
          </a:p>
        </p:txBody>
      </p:sp>
      <p:pic>
        <p:nvPicPr>
          <p:cNvPr id="94" name="Google Shape;94;p1"/>
          <p:cNvPicPr preferRelativeResize="0"/>
          <p:nvPr/>
        </p:nvPicPr>
        <p:blipFill rotWithShape="1">
          <a:blip r:embed="rId3">
            <a:alphaModFix/>
          </a:blip>
          <a:srcRect/>
          <a:stretch/>
        </p:blipFill>
        <p:spPr>
          <a:xfrm>
            <a:off x="4169957" y="3031182"/>
            <a:ext cx="1909388" cy="1804284"/>
          </a:xfrm>
          <a:prstGeom prst="rect">
            <a:avLst/>
          </a:prstGeom>
          <a:noFill/>
          <a:ln>
            <a:noFill/>
          </a:ln>
        </p:spPr>
      </p:pic>
      <p:pic>
        <p:nvPicPr>
          <p:cNvPr id="95" name="Google Shape;95;p1"/>
          <p:cNvPicPr preferRelativeResize="0"/>
          <p:nvPr/>
        </p:nvPicPr>
        <p:blipFill rotWithShape="1">
          <a:blip r:embed="rId4">
            <a:alphaModFix/>
          </a:blip>
          <a:srcRect/>
          <a:stretch/>
        </p:blipFill>
        <p:spPr>
          <a:xfrm>
            <a:off x="3536101" y="-60750"/>
            <a:ext cx="3177101" cy="617150"/>
          </a:xfrm>
          <a:prstGeom prst="rect">
            <a:avLst/>
          </a:prstGeom>
          <a:noFill/>
          <a:ln>
            <a:noFill/>
          </a:ln>
        </p:spPr>
      </p:pic>
      <p:pic>
        <p:nvPicPr>
          <p:cNvPr id="96" name="Google Shape;96;p1"/>
          <p:cNvPicPr preferRelativeResize="0"/>
          <p:nvPr/>
        </p:nvPicPr>
        <p:blipFill rotWithShape="1">
          <a:blip r:embed="rId5">
            <a:alphaModFix/>
          </a:blip>
          <a:srcRect/>
          <a:stretch/>
        </p:blipFill>
        <p:spPr>
          <a:xfrm>
            <a:off x="993898" y="328862"/>
            <a:ext cx="1641681" cy="46158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6" name="Imagen 5">
            <a:extLst>
              <a:ext uri="{FF2B5EF4-FFF2-40B4-BE49-F238E27FC236}">
                <a16:creationId xmlns:a16="http://schemas.microsoft.com/office/drawing/2014/main" id="{F33BACEB-069F-B749-8B1F-404CFE4F3027}"/>
              </a:ext>
            </a:extLst>
          </p:cNvPr>
          <p:cNvPicPr>
            <a:picLocks noChangeAspect="1"/>
          </p:cNvPicPr>
          <p:nvPr/>
        </p:nvPicPr>
        <p:blipFill>
          <a:blip r:embed="rId3"/>
          <a:stretch>
            <a:fillRect/>
          </a:stretch>
        </p:blipFill>
        <p:spPr>
          <a:xfrm>
            <a:off x="0" y="0"/>
            <a:ext cx="9144000" cy="5143500"/>
          </a:xfrm>
          <a:prstGeom prst="rect">
            <a:avLst/>
          </a:prstGeom>
        </p:spPr>
      </p:pic>
      <p:sp>
        <p:nvSpPr>
          <p:cNvPr id="169" name="Google Shape;169;p10"/>
          <p:cNvSpPr/>
          <p:nvPr/>
        </p:nvSpPr>
        <p:spPr>
          <a:xfrm>
            <a:off x="0" y="6793"/>
            <a:ext cx="9144001" cy="763200"/>
          </a:xfrm>
          <a:prstGeom prst="rect">
            <a:avLst/>
          </a:prstGeom>
          <a:solidFill>
            <a:srgbClr val="1C9B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0" name="Google Shape;170;p10"/>
          <p:cNvSpPr txBox="1">
            <a:spLocks noGrp="1"/>
          </p:cNvSpPr>
          <p:nvPr>
            <p:ph type="title"/>
          </p:nvPr>
        </p:nvSpPr>
        <p:spPr>
          <a:xfrm>
            <a:off x="163550" y="0"/>
            <a:ext cx="8403299"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800"/>
              <a:buFont typeface="Calibri"/>
              <a:buNone/>
            </a:pPr>
            <a:r>
              <a:rPr lang="en" sz="4400" b="1">
                <a:solidFill>
                  <a:schemeClr val="lt1"/>
                </a:solidFill>
                <a:latin typeface="Calibri"/>
                <a:ea typeface="Calibri"/>
                <a:cs typeface="Calibri"/>
                <a:sym typeface="Calibri"/>
              </a:rPr>
              <a:t>Paso 4. Involucrar a otros  </a:t>
            </a:r>
            <a:endParaRPr sz="4400" b="1">
              <a:solidFill>
                <a:schemeClr val="lt1"/>
              </a:solidFill>
              <a:latin typeface="Calibri"/>
              <a:ea typeface="Calibri"/>
              <a:cs typeface="Calibri"/>
              <a:sym typeface="Calibri"/>
            </a:endParaRPr>
          </a:p>
        </p:txBody>
      </p:sp>
      <p:sp>
        <p:nvSpPr>
          <p:cNvPr id="171" name="Google Shape;171;p10"/>
          <p:cNvSpPr txBox="1"/>
          <p:nvPr/>
        </p:nvSpPr>
        <p:spPr>
          <a:xfrm>
            <a:off x="382541" y="1682668"/>
            <a:ext cx="8378917" cy="2563564"/>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2400"/>
              <a:buFont typeface="Arial"/>
              <a:buNone/>
            </a:pPr>
            <a:r>
              <a:rPr lang="en" sz="2400" b="1" i="0" u="none" strike="noStrike" cap="none" dirty="0" err="1">
                <a:solidFill>
                  <a:schemeClr val="lt1"/>
                </a:solidFill>
                <a:latin typeface="Calibri"/>
                <a:ea typeface="Calibri"/>
                <a:cs typeface="Calibri"/>
                <a:sym typeface="Calibri"/>
              </a:rPr>
              <a:t>Hablar</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negativamente</a:t>
            </a:r>
            <a:r>
              <a:rPr lang="en" sz="2400" b="1" i="0" u="none" strike="noStrike" cap="none" dirty="0">
                <a:solidFill>
                  <a:schemeClr val="lt1"/>
                </a:solidFill>
                <a:latin typeface="Calibri"/>
                <a:ea typeface="Calibri"/>
                <a:cs typeface="Calibri"/>
                <a:sym typeface="Calibri"/>
              </a:rPr>
              <a:t> de la persona con </a:t>
            </a:r>
            <a:r>
              <a:rPr lang="en" sz="2400" b="1" i="0" u="none" strike="noStrike" cap="none" dirty="0" err="1">
                <a:solidFill>
                  <a:schemeClr val="lt1"/>
                </a:solidFill>
                <a:latin typeface="Calibri"/>
                <a:ea typeface="Calibri"/>
                <a:cs typeface="Calibri"/>
                <a:sym typeface="Calibri"/>
              </a:rPr>
              <a:t>otros</a:t>
            </a:r>
            <a:r>
              <a:rPr lang="en" sz="2400" b="1" i="0" u="none" strike="noStrike" cap="none" dirty="0">
                <a:solidFill>
                  <a:schemeClr val="lt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2400"/>
              <a:buFont typeface="Arial"/>
              <a:buNone/>
            </a:pPr>
            <a:r>
              <a:rPr lang="en" sz="2400" b="1" i="0" u="none" strike="noStrike" cap="none" dirty="0" err="1">
                <a:solidFill>
                  <a:schemeClr val="lt1"/>
                </a:solidFill>
                <a:latin typeface="Calibri"/>
                <a:ea typeface="Calibri"/>
                <a:cs typeface="Calibri"/>
                <a:sym typeface="Calibri"/>
              </a:rPr>
              <a:t>Ejemplo</a:t>
            </a:r>
            <a:r>
              <a:rPr lang="en" sz="2400" b="1" i="0" u="none" strike="noStrike" cap="none" dirty="0">
                <a:solidFill>
                  <a:schemeClr val="lt1"/>
                </a:solidFill>
                <a:latin typeface="Calibri"/>
                <a:ea typeface="Calibri"/>
                <a:cs typeface="Calibri"/>
                <a:sym typeface="Calibri"/>
              </a:rPr>
              <a:t>: Andrea </a:t>
            </a:r>
            <a:r>
              <a:rPr lang="en" sz="2400" b="1" i="0" u="none" strike="noStrike" cap="none" dirty="0" err="1">
                <a:solidFill>
                  <a:schemeClr val="lt1"/>
                </a:solidFill>
                <a:latin typeface="Calibri"/>
                <a:ea typeface="Calibri"/>
                <a:cs typeface="Calibri"/>
                <a:sym typeface="Calibri"/>
              </a:rPr>
              <a:t>empieza</a:t>
            </a:r>
            <a:r>
              <a:rPr lang="en" sz="2400" b="1" i="0" u="none" strike="noStrike" cap="none" dirty="0">
                <a:solidFill>
                  <a:schemeClr val="lt1"/>
                </a:solidFill>
                <a:latin typeface="Calibri"/>
                <a:ea typeface="Calibri"/>
                <a:cs typeface="Calibri"/>
                <a:sym typeface="Calibri"/>
              </a:rPr>
              <a:t> a </a:t>
            </a:r>
            <a:r>
              <a:rPr lang="en" sz="2400" b="1" i="0" u="none" strike="noStrike" cap="none" dirty="0" err="1">
                <a:solidFill>
                  <a:schemeClr val="lt1"/>
                </a:solidFill>
                <a:latin typeface="Calibri"/>
                <a:ea typeface="Calibri"/>
                <a:cs typeface="Calibri"/>
                <a:sym typeface="Calibri"/>
              </a:rPr>
              <a:t>hablar</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cosas</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negativas</a:t>
            </a:r>
            <a:r>
              <a:rPr lang="en" sz="2400" b="1" i="0" u="none" strike="noStrike" cap="none" dirty="0">
                <a:solidFill>
                  <a:schemeClr val="lt1"/>
                </a:solidFill>
                <a:latin typeface="Calibri"/>
                <a:ea typeface="Calibri"/>
                <a:cs typeface="Calibri"/>
                <a:sym typeface="Calibri"/>
              </a:rPr>
              <a:t> de Claudia con el resto de </a:t>
            </a:r>
            <a:r>
              <a:rPr lang="en" sz="2400" b="1" i="0" u="none" strike="noStrike" cap="none" dirty="0" err="1">
                <a:solidFill>
                  <a:schemeClr val="lt1"/>
                </a:solidFill>
                <a:latin typeface="Calibri"/>
                <a:ea typeface="Calibri"/>
                <a:cs typeface="Calibri"/>
                <a:sym typeface="Calibri"/>
              </a:rPr>
              <a:t>sus</a:t>
            </a:r>
            <a:r>
              <a:rPr lang="en" sz="2400" b="1" i="0" u="none" strike="noStrike" cap="none" dirty="0">
                <a:solidFill>
                  <a:schemeClr val="lt1"/>
                </a:solidFill>
                <a:latin typeface="Calibri"/>
                <a:ea typeface="Calibri"/>
                <a:cs typeface="Calibri"/>
                <a:sym typeface="Calibri"/>
              </a:rPr>
              <a:t> amigas. Le dice a Mónica y a Constanza lo </a:t>
            </a:r>
            <a:r>
              <a:rPr lang="en" sz="2400" b="1" i="0" u="none" strike="noStrike" cap="none" dirty="0" err="1">
                <a:solidFill>
                  <a:schemeClr val="lt1"/>
                </a:solidFill>
                <a:latin typeface="Calibri"/>
                <a:ea typeface="Calibri"/>
                <a:cs typeface="Calibri"/>
                <a:sym typeface="Calibri"/>
              </a:rPr>
              <a:t>enojada</a:t>
            </a:r>
            <a:r>
              <a:rPr lang="en" sz="2400" b="1" i="0" u="none" strike="noStrike" cap="none" dirty="0">
                <a:solidFill>
                  <a:schemeClr val="lt1"/>
                </a:solidFill>
                <a:latin typeface="Calibri"/>
                <a:ea typeface="Calibri"/>
                <a:cs typeface="Calibri"/>
                <a:sym typeface="Calibri"/>
              </a:rPr>
              <a:t> que </a:t>
            </a:r>
            <a:r>
              <a:rPr lang="en" sz="2400" b="1" i="0" u="none" strike="noStrike" cap="none" dirty="0" err="1">
                <a:solidFill>
                  <a:schemeClr val="lt1"/>
                </a:solidFill>
                <a:latin typeface="Calibri"/>
                <a:ea typeface="Calibri"/>
                <a:cs typeface="Calibri"/>
                <a:sym typeface="Calibri"/>
              </a:rPr>
              <a:t>está</a:t>
            </a:r>
            <a:r>
              <a:rPr lang="en" sz="2400" b="1" i="0" u="none" strike="noStrike" cap="none" dirty="0">
                <a:solidFill>
                  <a:schemeClr val="lt1"/>
                </a:solidFill>
                <a:latin typeface="Calibri"/>
                <a:ea typeface="Calibri"/>
                <a:cs typeface="Calibri"/>
                <a:sym typeface="Calibri"/>
              </a:rPr>
              <a:t> con Claudia  </a:t>
            </a:r>
            <a:r>
              <a:rPr lang="en" sz="2400" b="1" i="0" u="none" strike="noStrike" cap="none" dirty="0" err="1">
                <a:solidFill>
                  <a:schemeClr val="lt1"/>
                </a:solidFill>
                <a:latin typeface="Calibri"/>
                <a:ea typeface="Calibri"/>
                <a:cs typeface="Calibri"/>
                <a:sym typeface="Calibri"/>
              </a:rPr>
              <a:t>por</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hablar</a:t>
            </a:r>
            <a:r>
              <a:rPr lang="en" sz="2400" b="1" i="0" u="none" strike="noStrike" cap="none" dirty="0">
                <a:solidFill>
                  <a:schemeClr val="lt1"/>
                </a:solidFill>
                <a:latin typeface="Calibri"/>
                <a:ea typeface="Calibri"/>
                <a:cs typeface="Calibri"/>
                <a:sym typeface="Calibri"/>
              </a:rPr>
              <a:t> de </a:t>
            </a:r>
            <a:r>
              <a:rPr lang="en" sz="2400" b="1" i="0" u="none" strike="noStrike" cap="none" dirty="0" err="1">
                <a:solidFill>
                  <a:schemeClr val="lt1"/>
                </a:solidFill>
                <a:latin typeface="Calibri"/>
                <a:ea typeface="Calibri"/>
                <a:cs typeface="Calibri"/>
                <a:sym typeface="Calibri"/>
              </a:rPr>
              <a:t>más</a:t>
            </a:r>
            <a:r>
              <a:rPr lang="en" sz="2400" b="1" i="0" u="none" strike="noStrike" cap="none" dirty="0">
                <a:solidFill>
                  <a:schemeClr val="lt1"/>
                </a:solidFill>
                <a:latin typeface="Calibri"/>
                <a:ea typeface="Calibri"/>
                <a:cs typeface="Calibri"/>
                <a:sym typeface="Calibri"/>
              </a:rPr>
              <a:t> y </a:t>
            </a:r>
            <a:r>
              <a:rPr lang="en" sz="2400" b="1" i="0" u="none" strike="noStrike" cap="none" dirty="0" err="1">
                <a:solidFill>
                  <a:schemeClr val="lt1"/>
                </a:solidFill>
                <a:latin typeface="Calibri"/>
                <a:ea typeface="Calibri"/>
                <a:cs typeface="Calibri"/>
                <a:sym typeface="Calibri"/>
              </a:rPr>
              <a:t>meterse</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en</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cosas</a:t>
            </a:r>
            <a:r>
              <a:rPr lang="en" sz="2400" b="1" i="0" u="none" strike="noStrike" cap="none" dirty="0">
                <a:solidFill>
                  <a:schemeClr val="lt1"/>
                </a:solidFill>
                <a:latin typeface="Calibri"/>
                <a:ea typeface="Calibri"/>
                <a:cs typeface="Calibri"/>
                <a:sym typeface="Calibri"/>
              </a:rPr>
              <a:t> que no le </a:t>
            </a:r>
            <a:r>
              <a:rPr lang="en" sz="2400" b="1" i="0" u="none" strike="noStrike" cap="none" dirty="0" err="1">
                <a:solidFill>
                  <a:schemeClr val="lt1"/>
                </a:solidFill>
                <a:latin typeface="Calibri"/>
                <a:ea typeface="Calibri"/>
                <a:cs typeface="Calibri"/>
                <a:sym typeface="Calibri"/>
              </a:rPr>
              <a:t>corresponden</a:t>
            </a:r>
            <a:r>
              <a:rPr lang="en" sz="2400" b="1" i="0" u="none" strike="noStrike" cap="none" dirty="0">
                <a:solidFill>
                  <a:schemeClr val="lt1"/>
                </a:solidFill>
                <a:latin typeface="Calibri"/>
                <a:ea typeface="Calibri"/>
                <a:cs typeface="Calibri"/>
                <a:sym typeface="Calibri"/>
              </a:rPr>
              <a:t>. </a:t>
            </a:r>
            <a:endParaRPr sz="2400" b="1" i="0" u="none" strike="noStrike" cap="none" dirty="0">
              <a:solidFill>
                <a:schemeClr val="lt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2400"/>
              <a:buFont typeface="Arial"/>
              <a:buNone/>
            </a:pPr>
            <a:r>
              <a:rPr lang="en" sz="2400" b="1" i="0" u="none" strike="noStrike" cap="none" dirty="0">
                <a:solidFill>
                  <a:schemeClr val="lt1"/>
                </a:solidFill>
                <a:latin typeface="Calibri"/>
                <a:ea typeface="Calibri"/>
                <a:cs typeface="Calibri"/>
                <a:sym typeface="Calibri"/>
              </a:rPr>
              <a:t> </a:t>
            </a:r>
            <a:endParaRPr sz="24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7" name="Imagen 6">
            <a:extLst>
              <a:ext uri="{FF2B5EF4-FFF2-40B4-BE49-F238E27FC236}">
                <a16:creationId xmlns:a16="http://schemas.microsoft.com/office/drawing/2014/main" id="{2D3C75A8-1D79-D249-BA8F-ACCA32B7C983}"/>
              </a:ext>
            </a:extLst>
          </p:cNvPr>
          <p:cNvPicPr>
            <a:picLocks noChangeAspect="1"/>
          </p:cNvPicPr>
          <p:nvPr/>
        </p:nvPicPr>
        <p:blipFill>
          <a:blip r:embed="rId3"/>
          <a:stretch>
            <a:fillRect/>
          </a:stretch>
        </p:blipFill>
        <p:spPr>
          <a:xfrm>
            <a:off x="0" y="0"/>
            <a:ext cx="9144000" cy="5143500"/>
          </a:xfrm>
          <a:prstGeom prst="rect">
            <a:avLst/>
          </a:prstGeom>
        </p:spPr>
      </p:pic>
      <p:sp>
        <p:nvSpPr>
          <p:cNvPr id="176" name="Google Shape;176;p11"/>
          <p:cNvSpPr/>
          <p:nvPr/>
        </p:nvSpPr>
        <p:spPr>
          <a:xfrm>
            <a:off x="0" y="6793"/>
            <a:ext cx="9144001" cy="763200"/>
          </a:xfrm>
          <a:prstGeom prst="rect">
            <a:avLst/>
          </a:prstGeom>
          <a:solidFill>
            <a:srgbClr val="1C9B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7" name="Google Shape;177;p11"/>
          <p:cNvSpPr txBox="1">
            <a:spLocks noGrp="1"/>
          </p:cNvSpPr>
          <p:nvPr>
            <p:ph type="title"/>
          </p:nvPr>
        </p:nvSpPr>
        <p:spPr>
          <a:xfrm>
            <a:off x="185853" y="0"/>
            <a:ext cx="8392021" cy="78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800"/>
              <a:buFont typeface="Calibri"/>
              <a:buNone/>
            </a:pPr>
            <a:r>
              <a:rPr lang="en" sz="4400" b="1">
                <a:solidFill>
                  <a:schemeClr val="lt1"/>
                </a:solidFill>
                <a:latin typeface="Calibri"/>
                <a:ea typeface="Calibri"/>
                <a:cs typeface="Calibri"/>
                <a:sym typeface="Calibri"/>
              </a:rPr>
              <a:t>Paso 5. Reacciones exageradas  </a:t>
            </a:r>
            <a:endParaRPr sz="4400" b="1">
              <a:solidFill>
                <a:schemeClr val="lt1"/>
              </a:solidFill>
              <a:latin typeface="Calibri"/>
              <a:ea typeface="Calibri"/>
              <a:cs typeface="Calibri"/>
              <a:sym typeface="Calibri"/>
            </a:endParaRPr>
          </a:p>
        </p:txBody>
      </p:sp>
      <p:sp>
        <p:nvSpPr>
          <p:cNvPr id="180" name="Google Shape;180;p11"/>
          <p:cNvSpPr txBox="1"/>
          <p:nvPr/>
        </p:nvSpPr>
        <p:spPr>
          <a:xfrm>
            <a:off x="416413" y="1513115"/>
            <a:ext cx="7519273" cy="2792128"/>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2400"/>
              <a:buFont typeface="Arial"/>
              <a:buNone/>
            </a:pPr>
            <a:r>
              <a:rPr lang="en" sz="2400" b="1" i="0" u="none" strike="noStrike" cap="none" dirty="0" err="1">
                <a:solidFill>
                  <a:schemeClr val="lt1"/>
                </a:solidFill>
                <a:latin typeface="Calibri"/>
                <a:ea typeface="Calibri"/>
                <a:cs typeface="Calibri"/>
                <a:sym typeface="Calibri"/>
              </a:rPr>
              <a:t>Sobre</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reaccionar</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por</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cualquier</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cosa</a:t>
            </a:r>
            <a:r>
              <a:rPr lang="en" sz="2400" b="1" i="0" u="none" strike="noStrike" cap="none" dirty="0">
                <a:solidFill>
                  <a:schemeClr val="lt1"/>
                </a:solidFill>
                <a:latin typeface="Calibri"/>
                <a:ea typeface="Calibri"/>
                <a:cs typeface="Calibri"/>
                <a:sym typeface="Calibri"/>
              </a:rPr>
              <a:t> que la </a:t>
            </a:r>
            <a:r>
              <a:rPr lang="en" sz="2400" b="1" i="0" u="none" strike="noStrike" cap="none" dirty="0" err="1">
                <a:solidFill>
                  <a:schemeClr val="lt1"/>
                </a:solidFill>
                <a:latin typeface="Calibri"/>
                <a:ea typeface="Calibri"/>
                <a:cs typeface="Calibri"/>
                <a:sym typeface="Calibri"/>
              </a:rPr>
              <a:t>otra</a:t>
            </a:r>
            <a:r>
              <a:rPr lang="en" sz="2400" b="1" i="0" u="none" strike="noStrike" cap="none" dirty="0">
                <a:solidFill>
                  <a:schemeClr val="lt1"/>
                </a:solidFill>
                <a:latin typeface="Calibri"/>
                <a:ea typeface="Calibri"/>
                <a:cs typeface="Calibri"/>
                <a:sym typeface="Calibri"/>
              </a:rPr>
              <a:t> persona </a:t>
            </a:r>
            <a:r>
              <a:rPr lang="en" sz="2400" b="1" i="0" u="none" strike="noStrike" cap="none" dirty="0" err="1">
                <a:solidFill>
                  <a:schemeClr val="lt1"/>
                </a:solidFill>
                <a:latin typeface="Calibri"/>
                <a:ea typeface="Calibri"/>
                <a:cs typeface="Calibri"/>
                <a:sym typeface="Calibri"/>
              </a:rPr>
              <a:t>hace</a:t>
            </a:r>
            <a:r>
              <a:rPr lang="en" sz="2400" b="1" i="0" u="none" strike="noStrike" cap="none" dirty="0">
                <a:solidFill>
                  <a:schemeClr val="lt1"/>
                </a:solidFill>
                <a:latin typeface="Calibri"/>
                <a:ea typeface="Calibri"/>
                <a:cs typeface="Calibri"/>
                <a:sym typeface="Calibri"/>
              </a:rPr>
              <a:t> o dice. </a:t>
            </a:r>
            <a:endParaRPr sz="1400" b="0" i="0" u="none" strike="noStrike" cap="none"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2400"/>
              <a:buFont typeface="Arial"/>
              <a:buNone/>
            </a:pPr>
            <a:r>
              <a:rPr lang="en" sz="2400" b="1" i="0" u="none" strike="noStrike" cap="none" dirty="0" err="1">
                <a:solidFill>
                  <a:schemeClr val="lt1"/>
                </a:solidFill>
                <a:latin typeface="Calibri"/>
                <a:ea typeface="Calibri"/>
                <a:cs typeface="Calibri"/>
                <a:sym typeface="Calibri"/>
              </a:rPr>
              <a:t>Ejemplo</a:t>
            </a:r>
            <a:r>
              <a:rPr lang="en" sz="2400" b="1" i="0" u="none" strike="noStrike" cap="none" dirty="0">
                <a:solidFill>
                  <a:schemeClr val="lt1"/>
                </a:solidFill>
                <a:latin typeface="Calibri"/>
                <a:ea typeface="Calibri"/>
                <a:cs typeface="Calibri"/>
                <a:sym typeface="Calibri"/>
              </a:rPr>
              <a:t>: Claudia se </a:t>
            </a:r>
            <a:r>
              <a:rPr lang="en" sz="2400" b="1" i="0" u="none" strike="noStrike" cap="none" dirty="0" err="1">
                <a:solidFill>
                  <a:schemeClr val="lt1"/>
                </a:solidFill>
                <a:latin typeface="Calibri"/>
                <a:ea typeface="Calibri"/>
                <a:cs typeface="Calibri"/>
                <a:sym typeface="Calibri"/>
              </a:rPr>
              <a:t>acerca</a:t>
            </a:r>
            <a:r>
              <a:rPr lang="en" sz="2400" b="1" i="0" u="none" strike="noStrike" cap="none" dirty="0">
                <a:solidFill>
                  <a:schemeClr val="lt1"/>
                </a:solidFill>
                <a:latin typeface="Calibri"/>
                <a:ea typeface="Calibri"/>
                <a:cs typeface="Calibri"/>
                <a:sym typeface="Calibri"/>
              </a:rPr>
              <a:t> a </a:t>
            </a:r>
            <a:r>
              <a:rPr lang="en" sz="2400" b="1" i="0" u="none" strike="noStrike" cap="none" dirty="0" err="1">
                <a:solidFill>
                  <a:schemeClr val="lt1"/>
                </a:solidFill>
                <a:latin typeface="Calibri"/>
                <a:ea typeface="Calibri"/>
                <a:cs typeface="Calibri"/>
                <a:sym typeface="Calibri"/>
              </a:rPr>
              <a:t>hablar</a:t>
            </a:r>
            <a:r>
              <a:rPr lang="en" sz="2400" b="1" i="0" u="none" strike="noStrike" cap="none" dirty="0">
                <a:solidFill>
                  <a:schemeClr val="lt1"/>
                </a:solidFill>
                <a:latin typeface="Calibri"/>
                <a:ea typeface="Calibri"/>
                <a:cs typeface="Calibri"/>
                <a:sym typeface="Calibri"/>
              </a:rPr>
              <a:t> con Andrea para </a:t>
            </a:r>
            <a:r>
              <a:rPr lang="en" sz="2400" b="1" i="0" u="none" strike="noStrike" cap="none" dirty="0" err="1">
                <a:solidFill>
                  <a:schemeClr val="lt1"/>
                </a:solidFill>
                <a:latin typeface="Calibri"/>
                <a:ea typeface="Calibri"/>
                <a:cs typeface="Calibri"/>
                <a:sym typeface="Calibri"/>
              </a:rPr>
              <a:t>aclarar</a:t>
            </a:r>
            <a:r>
              <a:rPr lang="en" sz="2400" b="1" i="0" u="none" strike="noStrike" cap="none" dirty="0">
                <a:solidFill>
                  <a:schemeClr val="lt1"/>
                </a:solidFill>
                <a:latin typeface="Calibri"/>
                <a:ea typeface="Calibri"/>
                <a:cs typeface="Calibri"/>
                <a:sym typeface="Calibri"/>
              </a:rPr>
              <a:t> las </a:t>
            </a:r>
            <a:r>
              <a:rPr lang="en" sz="2400" b="1" i="0" u="none" strike="noStrike" cap="none" dirty="0" err="1">
                <a:solidFill>
                  <a:schemeClr val="lt1"/>
                </a:solidFill>
                <a:latin typeface="Calibri"/>
                <a:ea typeface="Calibri"/>
                <a:cs typeface="Calibri"/>
                <a:sym typeface="Calibri"/>
              </a:rPr>
              <a:t>cosas</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pero</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en</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vez</a:t>
            </a:r>
            <a:r>
              <a:rPr lang="en" sz="2400" b="1" i="0" u="none" strike="noStrike" cap="none" dirty="0">
                <a:solidFill>
                  <a:schemeClr val="lt1"/>
                </a:solidFill>
                <a:latin typeface="Calibri"/>
                <a:ea typeface="Calibri"/>
                <a:cs typeface="Calibri"/>
                <a:sym typeface="Calibri"/>
              </a:rPr>
              <a:t> de </a:t>
            </a:r>
            <a:r>
              <a:rPr lang="en" sz="2400" b="1" i="0" u="none" strike="noStrike" cap="none" dirty="0" err="1">
                <a:solidFill>
                  <a:schemeClr val="lt1"/>
                </a:solidFill>
                <a:latin typeface="Calibri"/>
                <a:ea typeface="Calibri"/>
                <a:cs typeface="Calibri"/>
                <a:sym typeface="Calibri"/>
              </a:rPr>
              <a:t>escucharla</a:t>
            </a:r>
            <a:r>
              <a:rPr lang="en" sz="2400" b="1" i="0" u="none" strike="noStrike" cap="none" dirty="0">
                <a:solidFill>
                  <a:schemeClr val="lt1"/>
                </a:solidFill>
                <a:latin typeface="Calibri"/>
                <a:ea typeface="Calibri"/>
                <a:cs typeface="Calibri"/>
                <a:sym typeface="Calibri"/>
              </a:rPr>
              <a:t>, le </a:t>
            </a:r>
            <a:r>
              <a:rPr lang="en" sz="2400" b="1" i="0" u="none" strike="noStrike" cap="none" dirty="0" err="1">
                <a:solidFill>
                  <a:schemeClr val="lt1"/>
                </a:solidFill>
                <a:latin typeface="Calibri"/>
                <a:ea typeface="Calibri"/>
                <a:cs typeface="Calibri"/>
                <a:sym typeface="Calibri"/>
              </a:rPr>
              <a:t>grita</a:t>
            </a:r>
            <a:r>
              <a:rPr lang="en" sz="2400" b="1" i="0" u="none" strike="noStrike" cap="none" dirty="0">
                <a:solidFill>
                  <a:schemeClr val="lt1"/>
                </a:solidFill>
                <a:latin typeface="Calibri"/>
                <a:ea typeface="Calibri"/>
                <a:cs typeface="Calibri"/>
                <a:sym typeface="Calibri"/>
              </a:rPr>
              <a:t> y se </a:t>
            </a:r>
            <a:r>
              <a:rPr lang="en" sz="2400" b="1" i="0" u="none" strike="noStrike" cap="none" dirty="0" err="1">
                <a:solidFill>
                  <a:schemeClr val="lt1"/>
                </a:solidFill>
                <a:latin typeface="Calibri"/>
                <a:ea typeface="Calibri"/>
                <a:cs typeface="Calibri"/>
                <a:sym typeface="Calibri"/>
              </a:rPr>
              <a:t>va</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dejando</a:t>
            </a:r>
            <a:r>
              <a:rPr lang="en" sz="2400" b="1" i="0" u="none" strike="noStrike" cap="none" dirty="0">
                <a:solidFill>
                  <a:schemeClr val="lt1"/>
                </a:solidFill>
                <a:latin typeface="Calibri"/>
                <a:ea typeface="Calibri"/>
                <a:cs typeface="Calibri"/>
                <a:sym typeface="Calibri"/>
              </a:rPr>
              <a:t> a Claudia </a:t>
            </a:r>
            <a:r>
              <a:rPr lang="en" sz="2400" b="1" i="0" u="none" strike="noStrike" cap="none" dirty="0" err="1">
                <a:solidFill>
                  <a:schemeClr val="lt1"/>
                </a:solidFill>
                <a:latin typeface="Calibri"/>
                <a:ea typeface="Calibri"/>
                <a:cs typeface="Calibri"/>
                <a:sym typeface="Calibri"/>
              </a:rPr>
              <a:t>hablando</a:t>
            </a:r>
            <a:r>
              <a:rPr lang="en" sz="2400" b="1" i="0" u="none" strike="noStrike" cap="none" dirty="0">
                <a:solidFill>
                  <a:schemeClr val="lt1"/>
                </a:solidFill>
                <a:latin typeface="Calibri"/>
                <a:ea typeface="Calibri"/>
                <a:cs typeface="Calibri"/>
                <a:sym typeface="Calibri"/>
              </a:rPr>
              <a:t> sola. </a:t>
            </a:r>
            <a:endParaRPr sz="24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6" name="Imagen 5">
            <a:extLst>
              <a:ext uri="{FF2B5EF4-FFF2-40B4-BE49-F238E27FC236}">
                <a16:creationId xmlns:a16="http://schemas.microsoft.com/office/drawing/2014/main" id="{0C64282A-D8E2-FA4A-BA35-ECD3CD79E0E4}"/>
              </a:ext>
            </a:extLst>
          </p:cNvPr>
          <p:cNvPicPr>
            <a:picLocks noChangeAspect="1"/>
          </p:cNvPicPr>
          <p:nvPr/>
        </p:nvPicPr>
        <p:blipFill>
          <a:blip r:embed="rId3"/>
          <a:stretch>
            <a:fillRect/>
          </a:stretch>
        </p:blipFill>
        <p:spPr>
          <a:xfrm>
            <a:off x="0" y="0"/>
            <a:ext cx="9144000" cy="5143500"/>
          </a:xfrm>
          <a:prstGeom prst="rect">
            <a:avLst/>
          </a:prstGeom>
        </p:spPr>
      </p:pic>
      <p:sp>
        <p:nvSpPr>
          <p:cNvPr id="186" name="Google Shape;186;p12"/>
          <p:cNvSpPr/>
          <p:nvPr/>
        </p:nvSpPr>
        <p:spPr>
          <a:xfrm>
            <a:off x="0" y="11100"/>
            <a:ext cx="9144001" cy="763200"/>
          </a:xfrm>
          <a:prstGeom prst="rect">
            <a:avLst/>
          </a:prstGeom>
          <a:solidFill>
            <a:srgbClr val="1C9B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 name="Google Shape;187;p12"/>
          <p:cNvSpPr txBox="1">
            <a:spLocks noGrp="1"/>
          </p:cNvSpPr>
          <p:nvPr>
            <p:ph type="title"/>
          </p:nvPr>
        </p:nvSpPr>
        <p:spPr>
          <a:xfrm>
            <a:off x="158781" y="27963"/>
            <a:ext cx="8417787"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800"/>
              <a:buFont typeface="Calibri"/>
              <a:buNone/>
            </a:pPr>
            <a:r>
              <a:rPr lang="en" sz="4400" b="1">
                <a:solidFill>
                  <a:schemeClr val="lt1"/>
                </a:solidFill>
                <a:latin typeface="Calibri"/>
                <a:ea typeface="Calibri"/>
                <a:cs typeface="Calibri"/>
                <a:sym typeface="Calibri"/>
              </a:rPr>
              <a:t>Paso 6. Emociones negativas </a:t>
            </a:r>
            <a:r>
              <a:rPr lang="en" sz="2400" b="1">
                <a:solidFill>
                  <a:schemeClr val="lt1"/>
                </a:solidFill>
                <a:latin typeface="Calibri"/>
                <a:ea typeface="Calibri"/>
                <a:cs typeface="Calibri"/>
                <a:sym typeface="Calibri"/>
              </a:rPr>
              <a:t> </a:t>
            </a:r>
            <a:endParaRPr sz="2400" b="1">
              <a:solidFill>
                <a:schemeClr val="lt1"/>
              </a:solidFill>
              <a:latin typeface="Calibri"/>
              <a:ea typeface="Calibri"/>
              <a:cs typeface="Calibri"/>
              <a:sym typeface="Calibri"/>
            </a:endParaRPr>
          </a:p>
        </p:txBody>
      </p:sp>
      <p:sp>
        <p:nvSpPr>
          <p:cNvPr id="188" name="Google Shape;188;p12"/>
          <p:cNvSpPr txBox="1"/>
          <p:nvPr/>
        </p:nvSpPr>
        <p:spPr>
          <a:xfrm>
            <a:off x="416312" y="1371599"/>
            <a:ext cx="8227356" cy="3197325"/>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2400"/>
              <a:buFont typeface="Arial"/>
              <a:buNone/>
            </a:pPr>
            <a:r>
              <a:rPr lang="en" sz="2400" b="1" i="0" u="none" strike="noStrike" cap="none" dirty="0" err="1">
                <a:solidFill>
                  <a:schemeClr val="lt1"/>
                </a:solidFill>
                <a:latin typeface="Calibri"/>
                <a:ea typeface="Calibri"/>
                <a:cs typeface="Calibri"/>
                <a:sym typeface="Calibri"/>
              </a:rPr>
              <a:t>Sentir</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emociones</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negativas</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respecto</a:t>
            </a:r>
            <a:r>
              <a:rPr lang="en" sz="2400" b="1" i="0" u="none" strike="noStrike" cap="none" dirty="0">
                <a:solidFill>
                  <a:schemeClr val="lt1"/>
                </a:solidFill>
                <a:latin typeface="Calibri"/>
                <a:ea typeface="Calibri"/>
                <a:cs typeface="Calibri"/>
                <a:sym typeface="Calibri"/>
              </a:rPr>
              <a:t> al </a:t>
            </a:r>
            <a:r>
              <a:rPr lang="en" sz="2400" b="1" i="0" u="none" strike="noStrike" cap="none" dirty="0" err="1">
                <a:solidFill>
                  <a:schemeClr val="lt1"/>
                </a:solidFill>
                <a:latin typeface="Calibri"/>
                <a:ea typeface="Calibri"/>
                <a:cs typeface="Calibri"/>
                <a:sym typeface="Calibri"/>
              </a:rPr>
              <a:t>otro</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Es</a:t>
            </a:r>
            <a:r>
              <a:rPr lang="en" sz="2400" b="1" i="0" u="none" strike="noStrike" cap="none" dirty="0">
                <a:solidFill>
                  <a:schemeClr val="lt1"/>
                </a:solidFill>
                <a:latin typeface="Calibri"/>
                <a:ea typeface="Calibri"/>
                <a:cs typeface="Calibri"/>
                <a:sym typeface="Calibri"/>
              </a:rPr>
              <a:t> normal </a:t>
            </a:r>
            <a:r>
              <a:rPr lang="en" sz="2400" b="1" i="0" u="none" strike="noStrike" cap="none" dirty="0" err="1">
                <a:solidFill>
                  <a:schemeClr val="lt1"/>
                </a:solidFill>
                <a:latin typeface="Calibri"/>
                <a:ea typeface="Calibri"/>
                <a:cs typeface="Calibri"/>
                <a:sym typeface="Calibri"/>
              </a:rPr>
              <a:t>sentirlas</a:t>
            </a:r>
            <a:r>
              <a:rPr lang="en" sz="2400" b="1" i="0" u="none" strike="noStrike" cap="none" dirty="0">
                <a:solidFill>
                  <a:schemeClr val="lt1"/>
                </a:solidFill>
                <a:latin typeface="Calibri"/>
                <a:ea typeface="Calibri"/>
                <a:cs typeface="Calibri"/>
                <a:sym typeface="Calibri"/>
              </a:rPr>
              <a:t>. Lo </a:t>
            </a:r>
            <a:r>
              <a:rPr lang="en" sz="2400" b="1" i="0" u="none" strike="noStrike" cap="none" dirty="0" err="1">
                <a:solidFill>
                  <a:schemeClr val="lt1"/>
                </a:solidFill>
                <a:latin typeface="Calibri"/>
                <a:ea typeface="Calibri"/>
                <a:cs typeface="Calibri"/>
                <a:sym typeface="Calibri"/>
              </a:rPr>
              <a:t>importante</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es</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poder</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reconocerlas</a:t>
            </a:r>
            <a:r>
              <a:rPr lang="en" sz="2400" b="1" i="0" u="none" strike="noStrike" cap="none" dirty="0">
                <a:solidFill>
                  <a:schemeClr val="lt1"/>
                </a:solidFill>
                <a:latin typeface="Calibri"/>
                <a:ea typeface="Calibri"/>
                <a:cs typeface="Calibri"/>
                <a:sym typeface="Calibri"/>
              </a:rPr>
              <a:t> y </a:t>
            </a:r>
            <a:r>
              <a:rPr lang="en" sz="2400" b="1" i="0" u="none" strike="noStrike" cap="none" dirty="0" err="1">
                <a:solidFill>
                  <a:schemeClr val="lt1"/>
                </a:solidFill>
                <a:latin typeface="Calibri"/>
                <a:ea typeface="Calibri"/>
                <a:cs typeface="Calibri"/>
                <a:sym typeface="Calibri"/>
              </a:rPr>
              <a:t>después</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expresarlas</a:t>
            </a:r>
            <a:r>
              <a:rPr lang="en" sz="2400" b="1" i="0" u="none" strike="noStrike" cap="none" dirty="0">
                <a:solidFill>
                  <a:schemeClr val="lt1"/>
                </a:solidFill>
                <a:latin typeface="Calibri"/>
                <a:ea typeface="Calibri"/>
                <a:cs typeface="Calibri"/>
                <a:sym typeface="Calibri"/>
              </a:rPr>
              <a:t> de </a:t>
            </a:r>
            <a:r>
              <a:rPr lang="en" sz="2400" b="1" i="0" u="none" strike="noStrike" cap="none" dirty="0" err="1">
                <a:solidFill>
                  <a:schemeClr val="lt1"/>
                </a:solidFill>
                <a:latin typeface="Calibri"/>
                <a:ea typeface="Calibri"/>
                <a:cs typeface="Calibri"/>
                <a:sym typeface="Calibri"/>
              </a:rPr>
              <a:t>manera</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adecuada</a:t>
            </a:r>
            <a:r>
              <a:rPr lang="en" sz="2400" b="1" i="0" u="none" strike="noStrike" cap="none" dirty="0">
                <a:solidFill>
                  <a:schemeClr val="lt1"/>
                </a:solidFill>
                <a:latin typeface="Calibri"/>
                <a:ea typeface="Calibri"/>
                <a:cs typeface="Calibri"/>
                <a:sym typeface="Calibri"/>
              </a:rPr>
              <a:t> para no </a:t>
            </a:r>
            <a:r>
              <a:rPr lang="en" sz="2400" b="1" i="0" u="none" strike="noStrike" cap="none" dirty="0" err="1">
                <a:solidFill>
                  <a:schemeClr val="lt1"/>
                </a:solidFill>
                <a:latin typeface="Calibri"/>
                <a:ea typeface="Calibri"/>
                <a:cs typeface="Calibri"/>
                <a:sym typeface="Calibri"/>
              </a:rPr>
              <a:t>dañarse</a:t>
            </a:r>
            <a:r>
              <a:rPr lang="en" sz="2400" b="1" i="0" u="none" strike="noStrike" cap="none" dirty="0">
                <a:solidFill>
                  <a:schemeClr val="lt1"/>
                </a:solidFill>
                <a:latin typeface="Calibri"/>
                <a:ea typeface="Calibri"/>
                <a:cs typeface="Calibri"/>
                <a:sym typeface="Calibri"/>
              </a:rPr>
              <a:t> a </a:t>
            </a:r>
            <a:r>
              <a:rPr lang="en" sz="2400" b="1" i="0" u="none" strike="noStrike" cap="none" dirty="0" err="1">
                <a:solidFill>
                  <a:schemeClr val="lt1"/>
                </a:solidFill>
                <a:latin typeface="Calibri"/>
                <a:ea typeface="Calibri"/>
                <a:cs typeface="Calibri"/>
                <a:sym typeface="Calibri"/>
              </a:rPr>
              <a:t>sí</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mismo</a:t>
            </a:r>
            <a:r>
              <a:rPr lang="en" sz="2400" b="1" i="0" u="none" strike="noStrike" cap="none" dirty="0">
                <a:solidFill>
                  <a:schemeClr val="lt1"/>
                </a:solidFill>
                <a:latin typeface="Calibri"/>
                <a:ea typeface="Calibri"/>
                <a:cs typeface="Calibri"/>
                <a:sym typeface="Calibri"/>
              </a:rPr>
              <a:t> u </a:t>
            </a:r>
            <a:r>
              <a:rPr lang="en" sz="2400" b="1" i="0" u="none" strike="noStrike" cap="none" dirty="0" err="1">
                <a:solidFill>
                  <a:schemeClr val="lt1"/>
                </a:solidFill>
                <a:latin typeface="Calibri"/>
                <a:ea typeface="Calibri"/>
                <a:cs typeface="Calibri"/>
                <a:sym typeface="Calibri"/>
              </a:rPr>
              <a:t>otro</a:t>
            </a:r>
            <a:r>
              <a:rPr lang="en" sz="2400" b="1" i="0" u="none" strike="noStrike" cap="none" dirty="0">
                <a:solidFill>
                  <a:schemeClr val="lt1"/>
                </a:solidFill>
                <a:latin typeface="Calibri"/>
                <a:ea typeface="Calibri"/>
                <a:cs typeface="Calibri"/>
                <a:sym typeface="Calibri"/>
              </a:rPr>
              <a:t>.</a:t>
            </a:r>
            <a:endParaRPr sz="2400" b="1" i="0" u="none" strike="noStrike" cap="none" dirty="0">
              <a:solidFill>
                <a:schemeClr val="lt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2400"/>
              <a:buFont typeface="Arial"/>
              <a:buNone/>
            </a:pPr>
            <a:r>
              <a:rPr lang="en" sz="2400" b="1" i="0" u="none" strike="noStrike" cap="none" dirty="0" err="1">
                <a:solidFill>
                  <a:schemeClr val="lt1"/>
                </a:solidFill>
                <a:latin typeface="Calibri"/>
                <a:ea typeface="Calibri"/>
                <a:cs typeface="Calibri"/>
                <a:sym typeface="Calibri"/>
              </a:rPr>
              <a:t>Ejemplo</a:t>
            </a:r>
            <a:r>
              <a:rPr lang="en" sz="2400" b="1" i="0" u="none" strike="noStrike" cap="none" dirty="0">
                <a:solidFill>
                  <a:schemeClr val="lt1"/>
                </a:solidFill>
                <a:latin typeface="Calibri"/>
                <a:ea typeface="Calibri"/>
                <a:cs typeface="Calibri"/>
                <a:sym typeface="Calibri"/>
              </a:rPr>
              <a:t>: Andrea se </a:t>
            </a:r>
            <a:r>
              <a:rPr lang="en" sz="2400" b="1" i="0" u="none" strike="noStrike" cap="none" dirty="0" err="1">
                <a:solidFill>
                  <a:schemeClr val="lt1"/>
                </a:solidFill>
                <a:latin typeface="Calibri"/>
                <a:ea typeface="Calibri"/>
                <a:cs typeface="Calibri"/>
                <a:sym typeface="Calibri"/>
              </a:rPr>
              <a:t>siente</a:t>
            </a:r>
            <a:r>
              <a:rPr lang="en" sz="2400" b="1" i="0" u="none" strike="noStrike" cap="none" dirty="0">
                <a:solidFill>
                  <a:schemeClr val="lt1"/>
                </a:solidFill>
                <a:latin typeface="Calibri"/>
                <a:ea typeface="Calibri"/>
                <a:cs typeface="Calibri"/>
                <a:sym typeface="Calibri"/>
              </a:rPr>
              <a:t> mal, </a:t>
            </a:r>
            <a:r>
              <a:rPr lang="en" sz="2400" b="1" i="0" u="none" strike="noStrike" cap="none" dirty="0" err="1">
                <a:solidFill>
                  <a:schemeClr val="lt1"/>
                </a:solidFill>
                <a:latin typeface="Calibri"/>
                <a:ea typeface="Calibri"/>
                <a:cs typeface="Calibri"/>
                <a:sym typeface="Calibri"/>
              </a:rPr>
              <a:t>llora</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está</a:t>
            </a:r>
            <a:r>
              <a:rPr lang="en" sz="2400" b="1" i="0" u="none" strike="noStrike" cap="none" dirty="0">
                <a:solidFill>
                  <a:schemeClr val="lt1"/>
                </a:solidFill>
                <a:latin typeface="Calibri"/>
                <a:ea typeface="Calibri"/>
                <a:cs typeface="Calibri"/>
                <a:sym typeface="Calibri"/>
              </a:rPr>
              <a:t> triste y </a:t>
            </a:r>
            <a:r>
              <a:rPr lang="en" sz="2400" b="1" i="0" u="none" strike="noStrike" cap="none" dirty="0" err="1">
                <a:solidFill>
                  <a:schemeClr val="lt1"/>
                </a:solidFill>
                <a:latin typeface="Calibri"/>
                <a:ea typeface="Calibri"/>
                <a:cs typeface="Calibri"/>
                <a:sym typeface="Calibri"/>
              </a:rPr>
              <a:t>muy</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enojada</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por</a:t>
            </a:r>
            <a:r>
              <a:rPr lang="en" sz="2400" b="1" i="0" u="none" strike="noStrike" cap="none" dirty="0">
                <a:solidFill>
                  <a:schemeClr val="lt1"/>
                </a:solidFill>
                <a:latin typeface="Calibri"/>
                <a:ea typeface="Calibri"/>
                <a:cs typeface="Calibri"/>
                <a:sym typeface="Calibri"/>
              </a:rPr>
              <a:t> la </a:t>
            </a:r>
            <a:r>
              <a:rPr lang="en" sz="2400" b="1" i="0" u="none" strike="noStrike" cap="none" dirty="0" err="1">
                <a:solidFill>
                  <a:schemeClr val="lt1"/>
                </a:solidFill>
                <a:latin typeface="Calibri"/>
                <a:ea typeface="Calibri"/>
                <a:cs typeface="Calibri"/>
                <a:sym typeface="Calibri"/>
              </a:rPr>
              <a:t>situación</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Todo</a:t>
            </a:r>
            <a:r>
              <a:rPr lang="en" sz="2400" b="1" i="0" u="none" strike="noStrike" cap="none" dirty="0">
                <a:solidFill>
                  <a:schemeClr val="lt1"/>
                </a:solidFill>
                <a:latin typeface="Calibri"/>
                <a:ea typeface="Calibri"/>
                <a:cs typeface="Calibri"/>
                <a:sym typeface="Calibri"/>
              </a:rPr>
              <a:t> le </a:t>
            </a:r>
            <a:r>
              <a:rPr lang="en" sz="2400" b="1" i="0" u="none" strike="noStrike" cap="none" dirty="0" err="1">
                <a:solidFill>
                  <a:schemeClr val="lt1"/>
                </a:solidFill>
                <a:latin typeface="Calibri"/>
                <a:ea typeface="Calibri"/>
                <a:cs typeface="Calibri"/>
                <a:sym typeface="Calibri"/>
              </a:rPr>
              <a:t>molesta</a:t>
            </a:r>
            <a:r>
              <a:rPr lang="en" sz="2400" b="1" i="0" u="none" strike="noStrike" cap="none" dirty="0">
                <a:solidFill>
                  <a:schemeClr val="lt1"/>
                </a:solidFill>
                <a:latin typeface="Calibri"/>
                <a:ea typeface="Calibri"/>
                <a:cs typeface="Calibri"/>
                <a:sym typeface="Calibri"/>
              </a:rPr>
              <a:t>. Le cuesta </a:t>
            </a:r>
            <a:r>
              <a:rPr lang="en" sz="2400" b="1" i="0" u="none" strike="noStrike" cap="none" dirty="0" err="1">
                <a:solidFill>
                  <a:schemeClr val="lt1"/>
                </a:solidFill>
                <a:latin typeface="Calibri"/>
                <a:ea typeface="Calibri"/>
                <a:cs typeface="Calibri"/>
                <a:sym typeface="Calibri"/>
              </a:rPr>
              <a:t>concentrarse</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estar</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tranquila</a:t>
            </a:r>
            <a:r>
              <a:rPr lang="en" sz="2400" b="1" i="0" u="none" strike="noStrike" cap="none" dirty="0">
                <a:solidFill>
                  <a:schemeClr val="lt1"/>
                </a:solidFill>
                <a:latin typeface="Calibri"/>
                <a:ea typeface="Calibri"/>
                <a:cs typeface="Calibri"/>
                <a:sym typeface="Calibri"/>
              </a:rPr>
              <a:t> y </a:t>
            </a:r>
            <a:r>
              <a:rPr lang="en" sz="2400" b="1" i="0" u="none" strike="noStrike" cap="none" dirty="0" err="1">
                <a:solidFill>
                  <a:schemeClr val="lt1"/>
                </a:solidFill>
                <a:latin typeface="Calibri"/>
                <a:ea typeface="Calibri"/>
                <a:cs typeface="Calibri"/>
                <a:sym typeface="Calibri"/>
              </a:rPr>
              <a:t>pasarlo</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bien</a:t>
            </a:r>
            <a:r>
              <a:rPr lang="en" sz="2400" b="1" i="0" u="none" strike="noStrike" cap="none" dirty="0">
                <a:solidFill>
                  <a:schemeClr val="lt1"/>
                </a:solidFill>
                <a:latin typeface="Calibri"/>
                <a:ea typeface="Calibri"/>
                <a:cs typeface="Calibri"/>
                <a:sym typeface="Calibri"/>
              </a:rPr>
              <a:t>. </a:t>
            </a:r>
            <a:endParaRPr sz="24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7" name="Imagen 6">
            <a:extLst>
              <a:ext uri="{FF2B5EF4-FFF2-40B4-BE49-F238E27FC236}">
                <a16:creationId xmlns:a16="http://schemas.microsoft.com/office/drawing/2014/main" id="{35AEF497-046D-5D4F-82FB-EE76C832750B}"/>
              </a:ext>
            </a:extLst>
          </p:cNvPr>
          <p:cNvPicPr>
            <a:picLocks noChangeAspect="1"/>
          </p:cNvPicPr>
          <p:nvPr/>
        </p:nvPicPr>
        <p:blipFill>
          <a:blip r:embed="rId3"/>
          <a:stretch>
            <a:fillRect/>
          </a:stretch>
        </p:blipFill>
        <p:spPr>
          <a:xfrm>
            <a:off x="0" y="0"/>
            <a:ext cx="9144000" cy="5143500"/>
          </a:xfrm>
          <a:prstGeom prst="rect">
            <a:avLst/>
          </a:prstGeom>
        </p:spPr>
      </p:pic>
      <p:sp>
        <p:nvSpPr>
          <p:cNvPr id="193" name="Google Shape;193;p13"/>
          <p:cNvSpPr/>
          <p:nvPr/>
        </p:nvSpPr>
        <p:spPr>
          <a:xfrm>
            <a:off x="0" y="11100"/>
            <a:ext cx="9144001" cy="763200"/>
          </a:xfrm>
          <a:prstGeom prst="rect">
            <a:avLst/>
          </a:prstGeom>
          <a:solidFill>
            <a:srgbClr val="1C9B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4" name="Google Shape;194;p13"/>
          <p:cNvSpPr txBox="1">
            <a:spLocks noGrp="1"/>
          </p:cNvSpPr>
          <p:nvPr>
            <p:ph type="title"/>
          </p:nvPr>
        </p:nvSpPr>
        <p:spPr>
          <a:xfrm>
            <a:off x="98397" y="0"/>
            <a:ext cx="8439912" cy="774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800"/>
              <a:buFont typeface="Calibri"/>
              <a:buNone/>
            </a:pPr>
            <a:r>
              <a:rPr lang="en" sz="4400" b="1">
                <a:solidFill>
                  <a:schemeClr val="lt1"/>
                </a:solidFill>
                <a:latin typeface="Calibri"/>
                <a:ea typeface="Calibri"/>
                <a:cs typeface="Calibri"/>
                <a:sym typeface="Calibri"/>
              </a:rPr>
              <a:t>Paso 7. Agresividad</a:t>
            </a:r>
            <a:endParaRPr sz="4400" b="1">
              <a:solidFill>
                <a:schemeClr val="lt1"/>
              </a:solidFill>
              <a:latin typeface="Calibri"/>
              <a:ea typeface="Calibri"/>
              <a:cs typeface="Calibri"/>
              <a:sym typeface="Calibri"/>
            </a:endParaRPr>
          </a:p>
        </p:txBody>
      </p:sp>
      <p:sp>
        <p:nvSpPr>
          <p:cNvPr id="197" name="Google Shape;197;p13"/>
          <p:cNvSpPr txBox="1"/>
          <p:nvPr/>
        </p:nvSpPr>
        <p:spPr>
          <a:xfrm>
            <a:off x="351158" y="1426029"/>
            <a:ext cx="7758699" cy="2934646"/>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2400"/>
              <a:buFont typeface="Arial"/>
              <a:buNone/>
            </a:pPr>
            <a:r>
              <a:rPr lang="en" sz="2400" b="1" i="0" u="none" strike="noStrike" cap="none" dirty="0">
                <a:solidFill>
                  <a:schemeClr val="lt1"/>
                </a:solidFill>
                <a:latin typeface="Calibri"/>
                <a:ea typeface="Calibri"/>
                <a:cs typeface="Calibri"/>
                <a:sym typeface="Calibri"/>
              </a:rPr>
              <a:t>No </a:t>
            </a:r>
            <a:r>
              <a:rPr lang="en" sz="2400" b="1" i="0" u="none" strike="noStrike" cap="none" dirty="0" err="1">
                <a:solidFill>
                  <a:schemeClr val="lt1"/>
                </a:solidFill>
                <a:latin typeface="Calibri"/>
                <a:ea typeface="Calibri"/>
                <a:cs typeface="Calibri"/>
                <a:sym typeface="Calibri"/>
              </a:rPr>
              <a:t>querer</a:t>
            </a:r>
            <a:r>
              <a:rPr lang="en" sz="2400" b="1" i="0" u="none" strike="noStrike" cap="none" dirty="0">
                <a:solidFill>
                  <a:schemeClr val="lt1"/>
                </a:solidFill>
                <a:latin typeface="Calibri"/>
                <a:ea typeface="Calibri"/>
                <a:cs typeface="Calibri"/>
                <a:sym typeface="Calibri"/>
              </a:rPr>
              <a:t> nada con la </a:t>
            </a:r>
            <a:r>
              <a:rPr lang="en" sz="2400" b="1" i="0" u="none" strike="noStrike" cap="none" dirty="0" err="1">
                <a:solidFill>
                  <a:schemeClr val="lt1"/>
                </a:solidFill>
                <a:latin typeface="Calibri"/>
                <a:ea typeface="Calibri"/>
                <a:cs typeface="Calibri"/>
                <a:sym typeface="Calibri"/>
              </a:rPr>
              <a:t>otra</a:t>
            </a:r>
            <a:r>
              <a:rPr lang="en" sz="2400" b="1" i="0" u="none" strike="noStrike" cap="none" dirty="0">
                <a:solidFill>
                  <a:schemeClr val="lt1"/>
                </a:solidFill>
                <a:latin typeface="Calibri"/>
                <a:ea typeface="Calibri"/>
                <a:cs typeface="Calibri"/>
                <a:sym typeface="Calibri"/>
              </a:rPr>
              <a:t> persona </a:t>
            </a:r>
            <a:r>
              <a:rPr lang="en" sz="2400" b="1" i="0" u="none" strike="noStrike" cap="none" dirty="0" err="1">
                <a:solidFill>
                  <a:schemeClr val="lt1"/>
                </a:solidFill>
                <a:latin typeface="Calibri"/>
                <a:ea typeface="Calibri"/>
                <a:cs typeface="Calibri"/>
                <a:sym typeface="Calibri"/>
              </a:rPr>
              <a:t>en</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conflicto</a:t>
            </a:r>
            <a:r>
              <a:rPr lang="en" sz="2400" b="1" i="0" u="none" strike="noStrike" cap="none" dirty="0">
                <a:solidFill>
                  <a:schemeClr val="lt1"/>
                </a:solidFill>
                <a:latin typeface="Calibri"/>
                <a:ea typeface="Calibri"/>
                <a:cs typeface="Calibri"/>
                <a:sym typeface="Calibri"/>
              </a:rPr>
              <a:t>. </a:t>
            </a:r>
          </a:p>
          <a:p>
            <a:pPr marL="0" marR="0" lvl="0" indent="0" rtl="0">
              <a:lnSpc>
                <a:spcPct val="100000"/>
              </a:lnSpc>
              <a:spcBef>
                <a:spcPts val="0"/>
              </a:spcBef>
              <a:spcAft>
                <a:spcPts val="0"/>
              </a:spcAft>
              <a:buClr>
                <a:srgbClr val="000000"/>
              </a:buClr>
              <a:buSzPts val="2400"/>
              <a:buFont typeface="Arial"/>
              <a:buNone/>
            </a:pPr>
            <a:r>
              <a:rPr lang="en" sz="2400" b="1" i="0" u="none" strike="noStrike" cap="none" dirty="0" err="1">
                <a:solidFill>
                  <a:schemeClr val="lt1"/>
                </a:solidFill>
                <a:latin typeface="Calibri"/>
                <a:ea typeface="Calibri"/>
                <a:cs typeface="Calibri"/>
                <a:sym typeface="Calibri"/>
              </a:rPr>
              <a:t>Puede</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ocurrir</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violencia</a:t>
            </a:r>
            <a:r>
              <a:rPr lang="en" sz="2400" b="1" i="0" u="none" strike="noStrike" cap="none" dirty="0">
                <a:solidFill>
                  <a:schemeClr val="lt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2400"/>
              <a:buFont typeface="Arial"/>
              <a:buNone/>
            </a:pPr>
            <a:r>
              <a:rPr lang="en" sz="2400" b="1" i="0" u="none" strike="noStrike" cap="none" dirty="0" err="1">
                <a:solidFill>
                  <a:schemeClr val="lt1"/>
                </a:solidFill>
                <a:latin typeface="Calibri"/>
                <a:ea typeface="Calibri"/>
                <a:cs typeface="Calibri"/>
                <a:sym typeface="Calibri"/>
              </a:rPr>
              <a:t>Ejemplo</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Finalmente</a:t>
            </a:r>
            <a:r>
              <a:rPr lang="en" sz="2400" b="1" i="0" u="none" strike="noStrike" cap="none" dirty="0">
                <a:solidFill>
                  <a:schemeClr val="lt1"/>
                </a:solidFill>
                <a:latin typeface="Calibri"/>
                <a:ea typeface="Calibri"/>
                <a:cs typeface="Calibri"/>
                <a:sym typeface="Calibri"/>
              </a:rPr>
              <a:t> Claudia y Andrea no se </a:t>
            </a:r>
            <a:r>
              <a:rPr lang="en" sz="2400" b="1" i="0" u="none" strike="noStrike" cap="none" dirty="0" err="1">
                <a:solidFill>
                  <a:schemeClr val="lt1"/>
                </a:solidFill>
                <a:latin typeface="Calibri"/>
                <a:ea typeface="Calibri"/>
                <a:cs typeface="Calibri"/>
                <a:sym typeface="Calibri"/>
              </a:rPr>
              <a:t>volvieron</a:t>
            </a:r>
            <a:r>
              <a:rPr lang="en" sz="2400" b="1" i="0" u="none" strike="noStrike" cap="none" dirty="0">
                <a:solidFill>
                  <a:schemeClr val="lt1"/>
                </a:solidFill>
                <a:latin typeface="Calibri"/>
                <a:ea typeface="Calibri"/>
                <a:cs typeface="Calibri"/>
                <a:sym typeface="Calibri"/>
              </a:rPr>
              <a:t> a </a:t>
            </a:r>
            <a:r>
              <a:rPr lang="en" sz="2400" b="1" i="0" u="none" strike="noStrike" cap="none" dirty="0" err="1">
                <a:solidFill>
                  <a:schemeClr val="lt1"/>
                </a:solidFill>
                <a:latin typeface="Calibri"/>
                <a:ea typeface="Calibri"/>
                <a:cs typeface="Calibri"/>
                <a:sym typeface="Calibri"/>
              </a:rPr>
              <a:t>hablar</a:t>
            </a:r>
            <a:r>
              <a:rPr lang="en" sz="2400" b="1" i="0" u="none" strike="noStrike" cap="none" dirty="0">
                <a:solidFill>
                  <a:schemeClr val="lt1"/>
                </a:solidFill>
                <a:latin typeface="Calibri"/>
                <a:ea typeface="Calibri"/>
                <a:cs typeface="Calibri"/>
                <a:sym typeface="Calibri"/>
              </a:rPr>
              <a:t>. Andrea no </a:t>
            </a:r>
            <a:r>
              <a:rPr lang="en" sz="2400" b="1" i="0" u="none" strike="noStrike" cap="none" dirty="0" err="1">
                <a:solidFill>
                  <a:schemeClr val="lt1"/>
                </a:solidFill>
                <a:latin typeface="Calibri"/>
                <a:ea typeface="Calibri"/>
                <a:cs typeface="Calibri"/>
                <a:sym typeface="Calibri"/>
              </a:rPr>
              <a:t>soporta</a:t>
            </a:r>
            <a:r>
              <a:rPr lang="en" sz="2400" b="1" i="0" u="none" strike="noStrike" cap="none" dirty="0">
                <a:solidFill>
                  <a:schemeClr val="lt1"/>
                </a:solidFill>
                <a:latin typeface="Calibri"/>
                <a:ea typeface="Calibri"/>
                <a:cs typeface="Calibri"/>
                <a:sym typeface="Calibri"/>
              </a:rPr>
              <a:t> a Claudia. Claudia </a:t>
            </a:r>
            <a:r>
              <a:rPr lang="en" sz="2400" b="1" i="0" u="none" strike="noStrike" cap="none" dirty="0" err="1">
                <a:solidFill>
                  <a:schemeClr val="lt1"/>
                </a:solidFill>
                <a:latin typeface="Calibri"/>
                <a:ea typeface="Calibri"/>
                <a:cs typeface="Calibri"/>
                <a:sym typeface="Calibri"/>
              </a:rPr>
              <a:t>está</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arrepentida</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pero</a:t>
            </a:r>
            <a:r>
              <a:rPr lang="en" sz="2400" b="1" i="0" u="none" strike="noStrike" cap="none" dirty="0">
                <a:solidFill>
                  <a:schemeClr val="lt1"/>
                </a:solidFill>
                <a:latin typeface="Calibri"/>
                <a:ea typeface="Calibri"/>
                <a:cs typeface="Calibri"/>
                <a:sym typeface="Calibri"/>
              </a:rPr>
              <a:t> no </a:t>
            </a:r>
            <a:r>
              <a:rPr lang="en" sz="2400" b="1" i="0" u="none" strike="noStrike" cap="none" dirty="0" err="1">
                <a:solidFill>
                  <a:schemeClr val="lt1"/>
                </a:solidFill>
                <a:latin typeface="Calibri"/>
                <a:ea typeface="Calibri"/>
                <a:cs typeface="Calibri"/>
                <a:sym typeface="Calibri"/>
              </a:rPr>
              <a:t>ve</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solución</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ya</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es</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muy</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difícil</a:t>
            </a:r>
            <a:r>
              <a:rPr lang="en" sz="2400" b="1" i="0" u="none" strike="noStrike" cap="none" dirty="0">
                <a:solidFill>
                  <a:schemeClr val="lt1"/>
                </a:solidFill>
                <a:latin typeface="Calibri"/>
                <a:ea typeface="Calibri"/>
                <a:cs typeface="Calibri"/>
                <a:sym typeface="Calibri"/>
              </a:rPr>
              <a:t> de </a:t>
            </a:r>
            <a:r>
              <a:rPr lang="en" sz="2400" b="1" i="0" u="none" strike="noStrike" cap="none" dirty="0" err="1">
                <a:solidFill>
                  <a:schemeClr val="lt1"/>
                </a:solidFill>
                <a:latin typeface="Calibri"/>
                <a:ea typeface="Calibri"/>
                <a:cs typeface="Calibri"/>
                <a:sym typeface="Calibri"/>
              </a:rPr>
              <a:t>reparar</a:t>
            </a:r>
            <a:r>
              <a:rPr lang="en" sz="2400" b="1" i="0" u="none" strike="noStrike" cap="none" dirty="0">
                <a:solidFill>
                  <a:schemeClr val="lt1"/>
                </a:solidFill>
                <a:latin typeface="Calibri"/>
                <a:ea typeface="Calibri"/>
                <a:cs typeface="Calibri"/>
                <a:sym typeface="Calibri"/>
              </a:rPr>
              <a:t> lo </a:t>
            </a:r>
            <a:r>
              <a:rPr lang="en" sz="2400" b="1" i="0" u="none" strike="noStrike" cap="none" dirty="0" err="1">
                <a:solidFill>
                  <a:schemeClr val="lt1"/>
                </a:solidFill>
                <a:latin typeface="Calibri"/>
                <a:ea typeface="Calibri"/>
                <a:cs typeface="Calibri"/>
                <a:sym typeface="Calibri"/>
              </a:rPr>
              <a:t>sucedido</a:t>
            </a:r>
            <a:r>
              <a:rPr lang="en" sz="2400" b="1" i="0" u="none" strike="noStrike" cap="none" dirty="0">
                <a:solidFill>
                  <a:schemeClr val="lt1"/>
                </a:solidFill>
                <a:latin typeface="Calibri"/>
                <a:ea typeface="Calibri"/>
                <a:cs typeface="Calibri"/>
                <a:sym typeface="Calibri"/>
              </a:rPr>
              <a:t>. </a:t>
            </a:r>
            <a:endParaRPr sz="24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4"/>
          <p:cNvPicPr preferRelativeResize="0"/>
          <p:nvPr/>
        </p:nvPicPr>
        <p:blipFill rotWithShape="1">
          <a:blip r:embed="rId3">
            <a:alphaModFix/>
          </a:blip>
          <a:srcRect/>
          <a:stretch/>
        </p:blipFill>
        <p:spPr>
          <a:xfrm>
            <a:off x="0" y="647662"/>
            <a:ext cx="9144000" cy="4495838"/>
          </a:xfrm>
          <a:prstGeom prst="rect">
            <a:avLst/>
          </a:prstGeom>
          <a:noFill/>
          <a:ln>
            <a:noFill/>
          </a:ln>
        </p:spPr>
      </p:pic>
      <p:sp>
        <p:nvSpPr>
          <p:cNvPr id="203" name="Google Shape;203;p14"/>
          <p:cNvSpPr txBox="1">
            <a:spLocks noGrp="1"/>
          </p:cNvSpPr>
          <p:nvPr>
            <p:ph type="title" idx="4294967295"/>
          </p:nvPr>
        </p:nvSpPr>
        <p:spPr>
          <a:xfrm>
            <a:off x="416854" y="1383388"/>
            <a:ext cx="8520112" cy="283845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600"/>
              <a:buFont typeface="Calibri"/>
              <a:buNone/>
            </a:pPr>
            <a:r>
              <a:rPr lang="en" sz="2600" b="1">
                <a:solidFill>
                  <a:schemeClr val="lt1"/>
                </a:solidFill>
                <a:latin typeface="Calibri"/>
                <a:ea typeface="Calibri"/>
                <a:cs typeface="Calibri"/>
                <a:sym typeface="Calibri"/>
              </a:rPr>
              <a:t>En el ciclo del conflicto, la persona reflexiona considerando sus emociones y las del otro. No actúa produciendo una escalada como en el espiral, si no que prima la calma, el pensar y la empatía. El foco está puesto en solucionar el problema y no en actuar sin pensar a partir de la intensidad de las emociones. </a:t>
            </a:r>
            <a:endParaRPr sz="2600" b="1">
              <a:solidFill>
                <a:schemeClr val="lt1"/>
              </a:solidFill>
              <a:latin typeface="Calibri"/>
              <a:ea typeface="Calibri"/>
              <a:cs typeface="Calibri"/>
              <a:sym typeface="Calibri"/>
            </a:endParaRPr>
          </a:p>
        </p:txBody>
      </p:sp>
      <p:sp>
        <p:nvSpPr>
          <p:cNvPr id="204" name="Google Shape;204;p14"/>
          <p:cNvSpPr/>
          <p:nvPr/>
        </p:nvSpPr>
        <p:spPr>
          <a:xfrm>
            <a:off x="-1" y="-31549"/>
            <a:ext cx="9144001" cy="763200"/>
          </a:xfrm>
          <a:prstGeom prst="rect">
            <a:avLst/>
          </a:prstGeom>
          <a:solidFill>
            <a:srgbClr val="F79F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5" name="Google Shape;205;p14"/>
          <p:cNvSpPr txBox="1"/>
          <p:nvPr/>
        </p:nvSpPr>
        <p:spPr>
          <a:xfrm>
            <a:off x="86263" y="52439"/>
            <a:ext cx="4779034" cy="59522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 sz="4400" b="1" i="0" u="none" strike="noStrike" cap="none">
                <a:solidFill>
                  <a:schemeClr val="lt1"/>
                </a:solidFill>
                <a:latin typeface="Calibri"/>
                <a:ea typeface="Calibri"/>
                <a:cs typeface="Calibri"/>
                <a:sym typeface="Calibri"/>
              </a:rPr>
              <a:t>Ciclo del conflicto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1600"/>
              </a:spcAft>
              <a:buClr>
                <a:schemeClr val="dk1"/>
              </a:buClr>
              <a:buSzPts val="1800"/>
              <a:buNone/>
            </a:pPr>
            <a:endParaRPr/>
          </a:p>
        </p:txBody>
      </p:sp>
      <p:pic>
        <p:nvPicPr>
          <p:cNvPr id="211" name="Google Shape;211;p15"/>
          <p:cNvPicPr preferRelativeResize="0"/>
          <p:nvPr/>
        </p:nvPicPr>
        <p:blipFill rotWithShape="1">
          <a:blip r:embed="rId3">
            <a:alphaModFix/>
          </a:blip>
          <a:srcRect/>
          <a:stretch/>
        </p:blipFill>
        <p:spPr>
          <a:xfrm>
            <a:off x="0" y="731650"/>
            <a:ext cx="9144000" cy="4419286"/>
          </a:xfrm>
          <a:prstGeom prst="rect">
            <a:avLst/>
          </a:prstGeom>
          <a:noFill/>
          <a:ln>
            <a:noFill/>
          </a:ln>
        </p:spPr>
      </p:pic>
      <p:sp>
        <p:nvSpPr>
          <p:cNvPr id="212" name="Google Shape;212;p15"/>
          <p:cNvSpPr txBox="1"/>
          <p:nvPr/>
        </p:nvSpPr>
        <p:spPr>
          <a:xfrm>
            <a:off x="3241818" y="1090957"/>
            <a:ext cx="1806419" cy="4418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Calibri"/>
                <a:ea typeface="Calibri"/>
                <a:cs typeface="Calibri"/>
                <a:sym typeface="Calibri"/>
              </a:rPr>
              <a:t>SITUACIÓN INICIAL</a:t>
            </a:r>
            <a:endParaRPr sz="1600" b="1" i="0" u="none" strike="noStrike" cap="none">
              <a:solidFill>
                <a:schemeClr val="lt1"/>
              </a:solidFill>
              <a:latin typeface="Calibri"/>
              <a:ea typeface="Calibri"/>
              <a:cs typeface="Calibri"/>
              <a:sym typeface="Calibri"/>
            </a:endParaRPr>
          </a:p>
        </p:txBody>
      </p:sp>
      <p:sp>
        <p:nvSpPr>
          <p:cNvPr id="213" name="Google Shape;213;p15"/>
          <p:cNvSpPr txBox="1"/>
          <p:nvPr/>
        </p:nvSpPr>
        <p:spPr>
          <a:xfrm>
            <a:off x="5935279" y="1532783"/>
            <a:ext cx="2432343" cy="78853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Calibri"/>
                <a:ea typeface="Calibri"/>
                <a:cs typeface="Calibri"/>
                <a:sym typeface="Calibri"/>
              </a:rPr>
              <a:t>ACCIONES O DECISIONES QUE CAUSAN DOLOR</a:t>
            </a:r>
            <a:endParaRPr sz="1600" b="1" i="0" u="none" strike="noStrike" cap="none">
              <a:solidFill>
                <a:schemeClr val="lt1"/>
              </a:solidFill>
              <a:latin typeface="Calibri"/>
              <a:ea typeface="Calibri"/>
              <a:cs typeface="Calibri"/>
              <a:sym typeface="Calibri"/>
            </a:endParaRPr>
          </a:p>
        </p:txBody>
      </p:sp>
      <p:sp>
        <p:nvSpPr>
          <p:cNvPr id="214" name="Google Shape;214;p15"/>
          <p:cNvSpPr txBox="1"/>
          <p:nvPr/>
        </p:nvSpPr>
        <p:spPr>
          <a:xfrm>
            <a:off x="5485174" y="3079866"/>
            <a:ext cx="2531774" cy="43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Calibri"/>
                <a:ea typeface="Calibri"/>
                <a:cs typeface="Calibri"/>
                <a:sym typeface="Calibri"/>
              </a:rPr>
              <a:t>SENTIMIENTOS NEGATIVOS</a:t>
            </a:r>
            <a:endParaRPr sz="1600" b="1" i="0" u="none" strike="noStrike" cap="none">
              <a:solidFill>
                <a:schemeClr val="lt1"/>
              </a:solidFill>
              <a:latin typeface="Calibri"/>
              <a:ea typeface="Calibri"/>
              <a:cs typeface="Calibri"/>
              <a:sym typeface="Calibri"/>
            </a:endParaRPr>
          </a:p>
        </p:txBody>
      </p:sp>
      <p:sp>
        <p:nvSpPr>
          <p:cNvPr id="215" name="Google Shape;215;p15"/>
          <p:cNvSpPr txBox="1"/>
          <p:nvPr/>
        </p:nvSpPr>
        <p:spPr>
          <a:xfrm>
            <a:off x="2721967" y="3814242"/>
            <a:ext cx="2832485" cy="71915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Calibri"/>
                <a:ea typeface="Calibri"/>
                <a:cs typeface="Calibri"/>
                <a:sym typeface="Calibri"/>
              </a:rPr>
              <a:t>ANALIZAR SENTIMIENTOS PROPIOS Y SITUACIÓN DEL OTRO (EMPATÍA)</a:t>
            </a:r>
            <a:endParaRPr sz="1600" b="1" i="0" u="none" strike="noStrike" cap="none">
              <a:solidFill>
                <a:schemeClr val="lt1"/>
              </a:solidFill>
              <a:latin typeface="Calibri"/>
              <a:ea typeface="Calibri"/>
              <a:cs typeface="Calibri"/>
              <a:sym typeface="Calibri"/>
            </a:endParaRPr>
          </a:p>
        </p:txBody>
      </p:sp>
      <p:sp>
        <p:nvSpPr>
          <p:cNvPr id="216" name="Google Shape;216;p15"/>
          <p:cNvSpPr txBox="1"/>
          <p:nvPr/>
        </p:nvSpPr>
        <p:spPr>
          <a:xfrm>
            <a:off x="402814" y="3212912"/>
            <a:ext cx="1663749" cy="48628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Calibri"/>
                <a:ea typeface="Calibri"/>
                <a:cs typeface="Calibri"/>
                <a:sym typeface="Calibri"/>
              </a:rPr>
              <a:t>IDENTIFICACIÓN DE SOLUCIONES</a:t>
            </a:r>
            <a:endParaRPr sz="1600" b="1" i="0" u="none" strike="noStrike" cap="none">
              <a:solidFill>
                <a:schemeClr val="lt1"/>
              </a:solidFill>
              <a:latin typeface="Calibri"/>
              <a:ea typeface="Calibri"/>
              <a:cs typeface="Calibri"/>
              <a:sym typeface="Calibri"/>
            </a:endParaRPr>
          </a:p>
        </p:txBody>
      </p:sp>
      <p:sp>
        <p:nvSpPr>
          <p:cNvPr id="217" name="Google Shape;217;p15"/>
          <p:cNvSpPr txBox="1"/>
          <p:nvPr/>
        </p:nvSpPr>
        <p:spPr>
          <a:xfrm>
            <a:off x="691870" y="1624876"/>
            <a:ext cx="1639958" cy="55778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Calibri"/>
                <a:ea typeface="Calibri"/>
                <a:cs typeface="Calibri"/>
                <a:sym typeface="Calibri"/>
              </a:rPr>
              <a:t>RESOLUCIÓN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Calibri"/>
                <a:ea typeface="Calibri"/>
                <a:cs typeface="Calibri"/>
                <a:sym typeface="Calibri"/>
              </a:rPr>
              <a:t>DEL CONFLICTO</a:t>
            </a:r>
            <a:endParaRPr sz="1600" b="1" i="0" u="none" strike="noStrike" cap="none">
              <a:solidFill>
                <a:schemeClr val="lt1"/>
              </a:solidFill>
              <a:latin typeface="Calibri"/>
              <a:ea typeface="Calibri"/>
              <a:cs typeface="Calibri"/>
              <a:sym typeface="Calibri"/>
            </a:endParaRPr>
          </a:p>
        </p:txBody>
      </p:sp>
      <p:sp>
        <p:nvSpPr>
          <p:cNvPr id="218" name="Google Shape;218;p15"/>
          <p:cNvSpPr/>
          <p:nvPr/>
        </p:nvSpPr>
        <p:spPr>
          <a:xfrm>
            <a:off x="-1" y="-31549"/>
            <a:ext cx="9144001" cy="763200"/>
          </a:xfrm>
          <a:prstGeom prst="rect">
            <a:avLst/>
          </a:prstGeom>
          <a:solidFill>
            <a:srgbClr val="F79F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 name="Google Shape;219;p15"/>
          <p:cNvSpPr txBox="1"/>
          <p:nvPr/>
        </p:nvSpPr>
        <p:spPr>
          <a:xfrm>
            <a:off x="86263" y="52439"/>
            <a:ext cx="4779034" cy="59522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 sz="4400" b="1" i="0" u="none" strike="noStrike" cap="none">
                <a:solidFill>
                  <a:schemeClr val="lt1"/>
                </a:solidFill>
                <a:latin typeface="Calibri"/>
                <a:ea typeface="Calibri"/>
                <a:cs typeface="Calibri"/>
                <a:sym typeface="Calibri"/>
              </a:rPr>
              <a:t>Ciclo del conflicto </a:t>
            </a:r>
            <a:endParaRPr sz="1400" b="0" i="0" u="none" strike="noStrike" cap="none">
              <a:solidFill>
                <a:srgbClr val="000000"/>
              </a:solidFill>
              <a:latin typeface="Arial"/>
              <a:ea typeface="Arial"/>
              <a:cs typeface="Arial"/>
              <a:sym typeface="Arial"/>
            </a:endParaRPr>
          </a:p>
        </p:txBody>
      </p:sp>
      <p:pic>
        <p:nvPicPr>
          <p:cNvPr id="220" name="Google Shape;220;p15"/>
          <p:cNvPicPr preferRelativeResize="0"/>
          <p:nvPr/>
        </p:nvPicPr>
        <p:blipFill rotWithShape="1">
          <a:blip r:embed="rId4">
            <a:alphaModFix/>
          </a:blip>
          <a:srcRect/>
          <a:stretch/>
        </p:blipFill>
        <p:spPr>
          <a:xfrm rot="2836058">
            <a:off x="5213764" y="1056268"/>
            <a:ext cx="736600" cy="596900"/>
          </a:xfrm>
          <a:prstGeom prst="rect">
            <a:avLst/>
          </a:prstGeom>
          <a:noFill/>
          <a:ln>
            <a:noFill/>
          </a:ln>
        </p:spPr>
      </p:pic>
      <p:pic>
        <p:nvPicPr>
          <p:cNvPr id="221" name="Google Shape;221;p15"/>
          <p:cNvPicPr preferRelativeResize="0"/>
          <p:nvPr/>
        </p:nvPicPr>
        <p:blipFill rotWithShape="1">
          <a:blip r:embed="rId4">
            <a:alphaModFix/>
          </a:blip>
          <a:srcRect/>
          <a:stretch/>
        </p:blipFill>
        <p:spPr>
          <a:xfrm rot="7728547">
            <a:off x="6319762" y="2384081"/>
            <a:ext cx="736600" cy="596900"/>
          </a:xfrm>
          <a:prstGeom prst="rect">
            <a:avLst/>
          </a:prstGeom>
          <a:noFill/>
          <a:ln>
            <a:noFill/>
          </a:ln>
        </p:spPr>
      </p:pic>
      <p:pic>
        <p:nvPicPr>
          <p:cNvPr id="222" name="Google Shape;222;p15"/>
          <p:cNvPicPr preferRelativeResize="0"/>
          <p:nvPr/>
        </p:nvPicPr>
        <p:blipFill rotWithShape="1">
          <a:blip r:embed="rId4">
            <a:alphaModFix/>
          </a:blip>
          <a:srcRect/>
          <a:stretch/>
        </p:blipFill>
        <p:spPr>
          <a:xfrm rot="9042040">
            <a:off x="5584113" y="3742466"/>
            <a:ext cx="736600" cy="596900"/>
          </a:xfrm>
          <a:prstGeom prst="rect">
            <a:avLst/>
          </a:prstGeom>
          <a:noFill/>
          <a:ln>
            <a:noFill/>
          </a:ln>
        </p:spPr>
      </p:pic>
      <p:pic>
        <p:nvPicPr>
          <p:cNvPr id="223" name="Google Shape;223;p15"/>
          <p:cNvPicPr preferRelativeResize="0"/>
          <p:nvPr/>
        </p:nvPicPr>
        <p:blipFill rotWithShape="1">
          <a:blip r:embed="rId4">
            <a:alphaModFix/>
          </a:blip>
          <a:srcRect/>
          <a:stretch/>
        </p:blipFill>
        <p:spPr>
          <a:xfrm rot="-8855660">
            <a:off x="1840249" y="3785598"/>
            <a:ext cx="736600" cy="596900"/>
          </a:xfrm>
          <a:prstGeom prst="rect">
            <a:avLst/>
          </a:prstGeom>
          <a:noFill/>
          <a:ln>
            <a:noFill/>
          </a:ln>
        </p:spPr>
      </p:pic>
      <p:pic>
        <p:nvPicPr>
          <p:cNvPr id="224" name="Google Shape;224;p15"/>
          <p:cNvPicPr preferRelativeResize="0"/>
          <p:nvPr/>
        </p:nvPicPr>
        <p:blipFill rotWithShape="1">
          <a:blip r:embed="rId4">
            <a:alphaModFix/>
          </a:blip>
          <a:srcRect/>
          <a:stretch/>
        </p:blipFill>
        <p:spPr>
          <a:xfrm rot="-3411583">
            <a:off x="933951" y="2355764"/>
            <a:ext cx="736600" cy="596900"/>
          </a:xfrm>
          <a:prstGeom prst="rect">
            <a:avLst/>
          </a:prstGeom>
          <a:noFill/>
          <a:ln>
            <a:noFill/>
          </a:ln>
        </p:spPr>
      </p:pic>
      <p:pic>
        <p:nvPicPr>
          <p:cNvPr id="225" name="Google Shape;225;p15"/>
          <p:cNvPicPr preferRelativeResize="0"/>
          <p:nvPr/>
        </p:nvPicPr>
        <p:blipFill rotWithShape="1">
          <a:blip r:embed="rId4">
            <a:alphaModFix/>
          </a:blip>
          <a:srcRect/>
          <a:stretch/>
        </p:blipFill>
        <p:spPr>
          <a:xfrm rot="156598">
            <a:off x="2284390" y="1015577"/>
            <a:ext cx="736600" cy="596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3"/>
                                        </p:tgtEl>
                                        <p:attrNameLst>
                                          <p:attrName>style.visibility</p:attrName>
                                        </p:attrNameLst>
                                      </p:cBhvr>
                                      <p:to>
                                        <p:strVal val="visible"/>
                                      </p:to>
                                    </p:set>
                                    <p:animEffect transition="in" filter="fade">
                                      <p:cBhvr>
                                        <p:cTn id="12" dur="1000"/>
                                        <p:tgtEl>
                                          <p:spTgt spid="2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4"/>
                                        </p:tgtEl>
                                        <p:attrNameLst>
                                          <p:attrName>style.visibility</p:attrName>
                                        </p:attrNameLst>
                                      </p:cBhvr>
                                      <p:to>
                                        <p:strVal val="visible"/>
                                      </p:to>
                                    </p:set>
                                    <p:animEffect transition="in" filter="fade">
                                      <p:cBhvr>
                                        <p:cTn id="17" dur="1000"/>
                                        <p:tgtEl>
                                          <p:spTgt spid="2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
                                        </p:tgtEl>
                                        <p:attrNameLst>
                                          <p:attrName>style.visibility</p:attrName>
                                        </p:attrNameLst>
                                      </p:cBhvr>
                                      <p:to>
                                        <p:strVal val="visible"/>
                                      </p:to>
                                    </p:set>
                                    <p:animEffect transition="in" filter="fade">
                                      <p:cBhvr>
                                        <p:cTn id="22" dur="1000"/>
                                        <p:tgtEl>
                                          <p:spTgt spid="2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6"/>
                                        </p:tgtEl>
                                        <p:attrNameLst>
                                          <p:attrName>style.visibility</p:attrName>
                                        </p:attrNameLst>
                                      </p:cBhvr>
                                      <p:to>
                                        <p:strVal val="visible"/>
                                      </p:to>
                                    </p:set>
                                    <p:animEffect transition="in" filter="fade">
                                      <p:cBhvr>
                                        <p:cTn id="27" dur="1000"/>
                                        <p:tgtEl>
                                          <p:spTgt spid="2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7"/>
                                        </p:tgtEl>
                                        <p:attrNameLst>
                                          <p:attrName>style.visibility</p:attrName>
                                        </p:attrNameLst>
                                      </p:cBhvr>
                                      <p:to>
                                        <p:strVal val="visible"/>
                                      </p:to>
                                    </p:set>
                                    <p:animEffect transition="in" filter="fade">
                                      <p:cBhvr>
                                        <p:cTn id="32" dur="10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6"/>
          <p:cNvSpPr/>
          <p:nvPr/>
        </p:nvSpPr>
        <p:spPr>
          <a:xfrm>
            <a:off x="0" y="-18051"/>
            <a:ext cx="9144001" cy="763200"/>
          </a:xfrm>
          <a:prstGeom prst="rect">
            <a:avLst/>
          </a:prstGeom>
          <a:solidFill>
            <a:srgbClr val="F79F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1" name="Google Shape;231;p16"/>
          <p:cNvSpPr txBox="1">
            <a:spLocks noGrp="1"/>
          </p:cNvSpPr>
          <p:nvPr>
            <p:ph type="title"/>
          </p:nvPr>
        </p:nvSpPr>
        <p:spPr>
          <a:xfrm>
            <a:off x="256399" y="1028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800"/>
              <a:buFont typeface="Calibri"/>
              <a:buNone/>
            </a:pPr>
            <a:r>
              <a:rPr lang="en" sz="4000" b="1">
                <a:solidFill>
                  <a:schemeClr val="lt1"/>
                </a:solidFill>
                <a:latin typeface="Calibri"/>
                <a:ea typeface="Calibri"/>
                <a:cs typeface="Calibri"/>
                <a:sym typeface="Calibri"/>
              </a:rPr>
              <a:t>Paso 1. Situación inicial </a:t>
            </a:r>
            <a:endParaRPr sz="4000" b="1">
              <a:solidFill>
                <a:schemeClr val="lt1"/>
              </a:solidFill>
              <a:latin typeface="Calibri"/>
              <a:ea typeface="Calibri"/>
              <a:cs typeface="Calibri"/>
              <a:sym typeface="Calibri"/>
            </a:endParaRPr>
          </a:p>
        </p:txBody>
      </p:sp>
      <p:sp>
        <p:nvSpPr>
          <p:cNvPr id="232" name="Google Shape;232;p16"/>
          <p:cNvSpPr txBox="1">
            <a:spLocks noGrp="1"/>
          </p:cNvSpPr>
          <p:nvPr>
            <p:ph type="body" idx="1"/>
          </p:nvPr>
        </p:nvSpPr>
        <p:spPr>
          <a:xfrm>
            <a:off x="311700" y="1161525"/>
            <a:ext cx="8520600" cy="3551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800"/>
              <a:buNone/>
            </a:pPr>
            <a:r>
              <a:rPr lang="en"/>
              <a:t>1 Situación inicial </a:t>
            </a:r>
            <a:endParaRPr/>
          </a:p>
          <a:p>
            <a:pPr marL="0" lvl="0" indent="0" algn="l" rtl="0">
              <a:lnSpc>
                <a:spcPct val="90000"/>
              </a:lnSpc>
              <a:spcBef>
                <a:spcPts val="1600"/>
              </a:spcBef>
              <a:spcAft>
                <a:spcPts val="0"/>
              </a:spcAft>
              <a:buClr>
                <a:schemeClr val="dk1"/>
              </a:buClr>
              <a:buSzPts val="1800"/>
              <a:buNone/>
            </a:pPr>
            <a:r>
              <a:rPr lang="en"/>
              <a:t>2 Acciones o decisiones que causan dolor</a:t>
            </a:r>
            <a:endParaRPr/>
          </a:p>
          <a:p>
            <a:pPr marL="0" lvl="0" indent="0" algn="l" rtl="0">
              <a:lnSpc>
                <a:spcPct val="90000"/>
              </a:lnSpc>
              <a:spcBef>
                <a:spcPts val="1600"/>
              </a:spcBef>
              <a:spcAft>
                <a:spcPts val="0"/>
              </a:spcAft>
              <a:buClr>
                <a:schemeClr val="dk1"/>
              </a:buClr>
              <a:buSzPts val="1800"/>
              <a:buNone/>
            </a:pPr>
            <a:r>
              <a:rPr lang="en"/>
              <a:t>3 Sentimientos negativos </a:t>
            </a:r>
            <a:endParaRPr/>
          </a:p>
          <a:p>
            <a:pPr marL="0" lvl="0" indent="0" algn="l" rtl="0">
              <a:lnSpc>
                <a:spcPct val="90000"/>
              </a:lnSpc>
              <a:spcBef>
                <a:spcPts val="1600"/>
              </a:spcBef>
              <a:spcAft>
                <a:spcPts val="0"/>
              </a:spcAft>
              <a:buClr>
                <a:schemeClr val="dk1"/>
              </a:buClr>
              <a:buSzPts val="1800"/>
              <a:buNone/>
            </a:pPr>
            <a:r>
              <a:rPr lang="en"/>
              <a:t>4 Analizar sus sentimientos y los del otro </a:t>
            </a:r>
            <a:endParaRPr/>
          </a:p>
          <a:p>
            <a:pPr marL="0" lvl="0" indent="0" algn="l" rtl="0">
              <a:lnSpc>
                <a:spcPct val="90000"/>
              </a:lnSpc>
              <a:spcBef>
                <a:spcPts val="1600"/>
              </a:spcBef>
              <a:spcAft>
                <a:spcPts val="0"/>
              </a:spcAft>
              <a:buClr>
                <a:schemeClr val="dk1"/>
              </a:buClr>
              <a:buSzPts val="1800"/>
              <a:buNone/>
            </a:pPr>
            <a:r>
              <a:rPr lang="en"/>
              <a:t>5 Identificación de posibles soluciones </a:t>
            </a:r>
            <a:endParaRPr/>
          </a:p>
          <a:p>
            <a:pPr marL="0" lvl="0" indent="0" algn="l" rtl="0">
              <a:lnSpc>
                <a:spcPct val="90000"/>
              </a:lnSpc>
              <a:spcBef>
                <a:spcPts val="1600"/>
              </a:spcBef>
              <a:spcAft>
                <a:spcPts val="0"/>
              </a:spcAft>
              <a:buClr>
                <a:schemeClr val="dk1"/>
              </a:buClr>
              <a:buSzPts val="1800"/>
              <a:buNone/>
            </a:pPr>
            <a:r>
              <a:rPr lang="en"/>
              <a:t>6 Resolución de conflicto </a:t>
            </a:r>
            <a:endParaRPr/>
          </a:p>
          <a:p>
            <a:pPr marL="0" lvl="0" indent="0" algn="l" rtl="0">
              <a:lnSpc>
                <a:spcPct val="90000"/>
              </a:lnSpc>
              <a:spcBef>
                <a:spcPts val="1600"/>
              </a:spcBef>
              <a:spcAft>
                <a:spcPts val="1600"/>
              </a:spcAft>
              <a:buClr>
                <a:schemeClr val="dk1"/>
              </a:buClr>
              <a:buSzPts val="1800"/>
              <a:buNone/>
            </a:pPr>
            <a:r>
              <a:rPr lang="en"/>
              <a:t>7 Situación inicial </a:t>
            </a:r>
            <a:endParaRPr/>
          </a:p>
        </p:txBody>
      </p:sp>
      <p:sp>
        <p:nvSpPr>
          <p:cNvPr id="233" name="Google Shape;233;p16"/>
          <p:cNvSpPr txBox="1"/>
          <p:nvPr/>
        </p:nvSpPr>
        <p:spPr>
          <a:xfrm>
            <a:off x="322075" y="1567550"/>
            <a:ext cx="8520600" cy="3000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a:solidFill>
                <a:schemeClr val="dk1"/>
              </a:solidFill>
              <a:latin typeface="Caveat"/>
              <a:ea typeface="Caveat"/>
              <a:cs typeface="Caveat"/>
              <a:sym typeface="Caveat"/>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veat"/>
              <a:ea typeface="Caveat"/>
              <a:cs typeface="Caveat"/>
              <a:sym typeface="Caveat"/>
            </a:endParaRPr>
          </a:p>
        </p:txBody>
      </p:sp>
      <p:pic>
        <p:nvPicPr>
          <p:cNvPr id="234" name="Google Shape;234;p16"/>
          <p:cNvPicPr preferRelativeResize="0"/>
          <p:nvPr/>
        </p:nvPicPr>
        <p:blipFill rotWithShape="1">
          <a:blip r:embed="rId3">
            <a:alphaModFix/>
          </a:blip>
          <a:srcRect/>
          <a:stretch/>
        </p:blipFill>
        <p:spPr>
          <a:xfrm>
            <a:off x="0" y="720275"/>
            <a:ext cx="9144000" cy="4423226"/>
          </a:xfrm>
          <a:prstGeom prst="rect">
            <a:avLst/>
          </a:prstGeom>
          <a:noFill/>
          <a:ln>
            <a:noFill/>
          </a:ln>
        </p:spPr>
      </p:pic>
      <p:sp>
        <p:nvSpPr>
          <p:cNvPr id="235" name="Google Shape;235;p16"/>
          <p:cNvSpPr txBox="1"/>
          <p:nvPr/>
        </p:nvSpPr>
        <p:spPr>
          <a:xfrm>
            <a:off x="322074" y="1436099"/>
            <a:ext cx="8454925" cy="238540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Calibri"/>
                <a:ea typeface="Calibri"/>
                <a:cs typeface="Calibri"/>
                <a:sym typeface="Calibri"/>
              </a:rPr>
              <a:t>Existe una situación que genera una cierta incomodidad o problema a la o las persona(s). </a:t>
            </a: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Calibri"/>
                <a:ea typeface="Calibri"/>
                <a:cs typeface="Calibri"/>
                <a:sym typeface="Calibri"/>
              </a:rPr>
              <a:t>Ejemplo: Andrea le comenta a su amiga Claudia que le está yendo mal en matemáticas y está preocupada por el examen final.   </a:t>
            </a: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7"/>
          <p:cNvPicPr preferRelativeResize="0"/>
          <p:nvPr/>
        </p:nvPicPr>
        <p:blipFill rotWithShape="1">
          <a:blip r:embed="rId3">
            <a:alphaModFix/>
          </a:blip>
          <a:srcRect/>
          <a:stretch/>
        </p:blipFill>
        <p:spPr>
          <a:xfrm>
            <a:off x="0" y="734063"/>
            <a:ext cx="9144000" cy="4409438"/>
          </a:xfrm>
          <a:prstGeom prst="rect">
            <a:avLst/>
          </a:prstGeom>
          <a:noFill/>
          <a:ln>
            <a:noFill/>
          </a:ln>
        </p:spPr>
      </p:pic>
      <p:sp>
        <p:nvSpPr>
          <p:cNvPr id="241" name="Google Shape;241;p17"/>
          <p:cNvSpPr/>
          <p:nvPr/>
        </p:nvSpPr>
        <p:spPr>
          <a:xfrm>
            <a:off x="0" y="0"/>
            <a:ext cx="9144001" cy="763200"/>
          </a:xfrm>
          <a:prstGeom prst="rect">
            <a:avLst/>
          </a:prstGeom>
          <a:solidFill>
            <a:srgbClr val="F79F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2" name="Google Shape;242;p17"/>
          <p:cNvSpPr txBox="1">
            <a:spLocks noGrp="1"/>
          </p:cNvSpPr>
          <p:nvPr>
            <p:ph type="title"/>
          </p:nvPr>
        </p:nvSpPr>
        <p:spPr>
          <a:xfrm>
            <a:off x="91650" y="104625"/>
            <a:ext cx="89607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800"/>
              <a:buFont typeface="Calibri"/>
              <a:buNone/>
            </a:pPr>
            <a:r>
              <a:rPr lang="en" sz="3200" b="1">
                <a:solidFill>
                  <a:schemeClr val="lt1"/>
                </a:solidFill>
                <a:latin typeface="Calibri"/>
                <a:ea typeface="Calibri"/>
                <a:cs typeface="Calibri"/>
                <a:sym typeface="Calibri"/>
              </a:rPr>
              <a:t>Paso 2. Acciones o decisiones que causan dolor </a:t>
            </a:r>
            <a:endParaRPr sz="3200" b="1">
              <a:solidFill>
                <a:schemeClr val="lt1"/>
              </a:solidFill>
              <a:latin typeface="Calibri"/>
              <a:ea typeface="Calibri"/>
              <a:cs typeface="Calibri"/>
              <a:sym typeface="Calibri"/>
            </a:endParaRPr>
          </a:p>
        </p:txBody>
      </p:sp>
      <p:sp>
        <p:nvSpPr>
          <p:cNvPr id="243" name="Google Shape;243;p17"/>
          <p:cNvSpPr txBox="1">
            <a:spLocks noGrp="1"/>
          </p:cNvSpPr>
          <p:nvPr>
            <p:ph type="title" idx="4294967295"/>
          </p:nvPr>
        </p:nvSpPr>
        <p:spPr>
          <a:xfrm>
            <a:off x="622300" y="1695450"/>
            <a:ext cx="7434772" cy="1875886"/>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400"/>
              <a:buFont typeface="Calibri"/>
              <a:buNone/>
            </a:pPr>
            <a:r>
              <a:rPr lang="en" sz="2400" b="1">
                <a:solidFill>
                  <a:schemeClr val="lt1"/>
                </a:solidFill>
                <a:latin typeface="Calibri"/>
                <a:ea typeface="Calibri"/>
                <a:cs typeface="Calibri"/>
                <a:sym typeface="Calibri"/>
              </a:rPr>
              <a:t>Se realiza una acción que genera mayor incomodidad</a:t>
            </a:r>
            <a:endParaRPr sz="2400" b="1">
              <a:solidFill>
                <a:schemeClr val="lt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2400"/>
              <a:buFont typeface="Calibri"/>
              <a:buNone/>
            </a:pPr>
            <a:endParaRPr sz="2400" b="1">
              <a:solidFill>
                <a:schemeClr val="lt1"/>
              </a:solidFill>
              <a:latin typeface="Calibri"/>
              <a:ea typeface="Calibri"/>
              <a:cs typeface="Calibri"/>
              <a:sym typeface="Calibri"/>
            </a:endParaRPr>
          </a:p>
          <a:p>
            <a:pPr marL="0" lvl="0" indent="0" algn="l" rtl="0">
              <a:lnSpc>
                <a:spcPct val="90000"/>
              </a:lnSpc>
              <a:spcBef>
                <a:spcPts val="0"/>
              </a:spcBef>
              <a:spcAft>
                <a:spcPts val="0"/>
              </a:spcAft>
              <a:buClr>
                <a:schemeClr val="lt1"/>
              </a:buClr>
              <a:buSzPts val="2400"/>
              <a:buFont typeface="Calibri"/>
              <a:buNone/>
            </a:pPr>
            <a:r>
              <a:rPr lang="en" sz="2400" b="1">
                <a:solidFill>
                  <a:schemeClr val="lt1"/>
                </a:solidFill>
                <a:latin typeface="Calibri"/>
                <a:ea typeface="Calibri"/>
                <a:cs typeface="Calibri"/>
                <a:sym typeface="Calibri"/>
              </a:rPr>
              <a:t>Ejemplo: Claudia recuerda que Martín es muy bueno en matemáticas. Le pide ayuda para que le enseñe a Andrea. </a:t>
            </a:r>
            <a:endParaRPr sz="2400" b="1">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18"/>
          <p:cNvPicPr preferRelativeResize="0"/>
          <p:nvPr/>
        </p:nvPicPr>
        <p:blipFill rotWithShape="1">
          <a:blip r:embed="rId3">
            <a:alphaModFix/>
          </a:blip>
          <a:srcRect/>
          <a:stretch/>
        </p:blipFill>
        <p:spPr>
          <a:xfrm>
            <a:off x="0" y="763200"/>
            <a:ext cx="9144000" cy="4404628"/>
          </a:xfrm>
          <a:prstGeom prst="rect">
            <a:avLst/>
          </a:prstGeom>
          <a:noFill/>
          <a:ln>
            <a:noFill/>
          </a:ln>
        </p:spPr>
      </p:pic>
      <p:sp>
        <p:nvSpPr>
          <p:cNvPr id="249" name="Google Shape;249;p18"/>
          <p:cNvSpPr/>
          <p:nvPr/>
        </p:nvSpPr>
        <p:spPr>
          <a:xfrm>
            <a:off x="0" y="0"/>
            <a:ext cx="9144001" cy="763200"/>
          </a:xfrm>
          <a:prstGeom prst="rect">
            <a:avLst/>
          </a:prstGeom>
          <a:solidFill>
            <a:srgbClr val="F79F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0" name="Google Shape;250;p18"/>
          <p:cNvSpPr txBox="1">
            <a:spLocks noGrp="1"/>
          </p:cNvSpPr>
          <p:nvPr>
            <p:ph type="title"/>
          </p:nvPr>
        </p:nvSpPr>
        <p:spPr>
          <a:xfrm>
            <a:off x="155263" y="43130"/>
            <a:ext cx="845275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800"/>
              <a:buFont typeface="Calibri"/>
              <a:buNone/>
            </a:pPr>
            <a:r>
              <a:rPr lang="en" sz="4000" b="1">
                <a:solidFill>
                  <a:schemeClr val="lt1"/>
                </a:solidFill>
                <a:latin typeface="Calibri"/>
                <a:ea typeface="Calibri"/>
                <a:cs typeface="Calibri"/>
                <a:sym typeface="Calibri"/>
              </a:rPr>
              <a:t>Paso 3. </a:t>
            </a:r>
            <a:r>
              <a:rPr lang="en" sz="4000" b="1">
                <a:solidFill>
                  <a:schemeClr val="lt1"/>
                </a:solidFill>
              </a:rPr>
              <a:t>Emociones</a:t>
            </a:r>
            <a:r>
              <a:rPr lang="en" sz="4000" b="1">
                <a:solidFill>
                  <a:schemeClr val="lt1"/>
                </a:solidFill>
                <a:latin typeface="Calibri"/>
                <a:ea typeface="Calibri"/>
                <a:cs typeface="Calibri"/>
                <a:sym typeface="Calibri"/>
              </a:rPr>
              <a:t> negativos </a:t>
            </a:r>
            <a:endParaRPr sz="4000" b="1">
              <a:solidFill>
                <a:schemeClr val="lt1"/>
              </a:solidFill>
              <a:latin typeface="Calibri"/>
              <a:ea typeface="Calibri"/>
              <a:cs typeface="Calibri"/>
              <a:sym typeface="Calibri"/>
            </a:endParaRPr>
          </a:p>
        </p:txBody>
      </p:sp>
      <p:sp>
        <p:nvSpPr>
          <p:cNvPr id="251" name="Google Shape;251;p18"/>
          <p:cNvSpPr txBox="1">
            <a:spLocks noGrp="1"/>
          </p:cNvSpPr>
          <p:nvPr>
            <p:ph type="title" idx="4294967295"/>
          </p:nvPr>
        </p:nvSpPr>
        <p:spPr>
          <a:xfrm>
            <a:off x="537624" y="1379030"/>
            <a:ext cx="7743735" cy="213252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400"/>
              <a:buFont typeface="Calibri"/>
              <a:buNone/>
            </a:pPr>
            <a:r>
              <a:rPr lang="en" sz="2400" b="1">
                <a:solidFill>
                  <a:schemeClr val="lt1"/>
                </a:solidFill>
                <a:latin typeface="Calibri"/>
                <a:ea typeface="Calibri"/>
                <a:cs typeface="Calibri"/>
                <a:sym typeface="Calibri"/>
              </a:rPr>
              <a:t>Aumentan las emociones negativas en la persona </a:t>
            </a:r>
            <a:br>
              <a:rPr lang="en" sz="2400" b="1">
                <a:solidFill>
                  <a:schemeClr val="lt1"/>
                </a:solidFill>
                <a:latin typeface="Calibri"/>
                <a:ea typeface="Calibri"/>
                <a:cs typeface="Calibri"/>
                <a:sym typeface="Calibri"/>
              </a:rPr>
            </a:br>
            <a:r>
              <a:rPr lang="en" sz="2400" b="1">
                <a:solidFill>
                  <a:schemeClr val="lt1"/>
                </a:solidFill>
                <a:latin typeface="Calibri"/>
                <a:ea typeface="Calibri"/>
                <a:cs typeface="Calibri"/>
                <a:sym typeface="Calibri"/>
              </a:rPr>
              <a:t>(rabia, enojo, frustración, pena)</a:t>
            </a:r>
            <a:endParaRPr sz="2400" b="1">
              <a:solidFill>
                <a:schemeClr val="lt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2400"/>
              <a:buFont typeface="Calibri"/>
              <a:buNone/>
            </a:pPr>
            <a:endParaRPr sz="2400" b="1">
              <a:solidFill>
                <a:schemeClr val="lt1"/>
              </a:solidFill>
              <a:latin typeface="Calibri"/>
              <a:ea typeface="Calibri"/>
              <a:cs typeface="Calibri"/>
              <a:sym typeface="Calibri"/>
            </a:endParaRPr>
          </a:p>
          <a:p>
            <a:pPr marL="0" lvl="0" indent="0" algn="l" rtl="0">
              <a:lnSpc>
                <a:spcPct val="90000"/>
              </a:lnSpc>
              <a:spcBef>
                <a:spcPts val="0"/>
              </a:spcBef>
              <a:spcAft>
                <a:spcPts val="0"/>
              </a:spcAft>
              <a:buClr>
                <a:schemeClr val="lt1"/>
              </a:buClr>
              <a:buSzPts val="2400"/>
              <a:buFont typeface="Calibri"/>
              <a:buNone/>
            </a:pPr>
            <a:r>
              <a:rPr lang="en" sz="2400" b="1">
                <a:solidFill>
                  <a:schemeClr val="lt1"/>
                </a:solidFill>
                <a:latin typeface="Calibri"/>
                <a:ea typeface="Calibri"/>
                <a:cs typeface="Calibri"/>
                <a:sym typeface="Calibri"/>
              </a:rPr>
              <a:t>Ejemplo: Andrea se avergüenza cuando se le acerca Martín, porque a ella le gusta él, y se enoja mucho con Claudia por haberle dicho.  </a:t>
            </a:r>
            <a:endParaRPr sz="2400" b="1">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9"/>
          <p:cNvSpPr/>
          <p:nvPr/>
        </p:nvSpPr>
        <p:spPr>
          <a:xfrm>
            <a:off x="0" y="0"/>
            <a:ext cx="9144001" cy="763200"/>
          </a:xfrm>
          <a:prstGeom prst="rect">
            <a:avLst/>
          </a:prstGeom>
          <a:solidFill>
            <a:srgbClr val="F79F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7" name="Google Shape;257;p19"/>
          <p:cNvSpPr txBox="1">
            <a:spLocks noGrp="1"/>
          </p:cNvSpPr>
          <p:nvPr>
            <p:ph type="title"/>
          </p:nvPr>
        </p:nvSpPr>
        <p:spPr>
          <a:xfrm>
            <a:off x="97988" y="95250"/>
            <a:ext cx="91440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800"/>
              <a:buFont typeface="Calibri"/>
              <a:buNone/>
            </a:pPr>
            <a:r>
              <a:rPr lang="en" sz="2300" b="1">
                <a:solidFill>
                  <a:schemeClr val="lt1"/>
                </a:solidFill>
                <a:latin typeface="Calibri"/>
                <a:ea typeface="Calibri"/>
                <a:cs typeface="Calibri"/>
                <a:sym typeface="Calibri"/>
              </a:rPr>
              <a:t>Paso 4. Analizar sentimientos propios y  situación del otro (Empatía)</a:t>
            </a:r>
            <a:endParaRPr sz="2300" b="1">
              <a:solidFill>
                <a:schemeClr val="lt1"/>
              </a:solidFill>
              <a:latin typeface="Calibri"/>
              <a:ea typeface="Calibri"/>
              <a:cs typeface="Calibri"/>
              <a:sym typeface="Calibri"/>
            </a:endParaRPr>
          </a:p>
        </p:txBody>
      </p:sp>
      <p:sp>
        <p:nvSpPr>
          <p:cNvPr id="258" name="Google Shape;258;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1600"/>
              </a:spcAft>
              <a:buClr>
                <a:schemeClr val="dk1"/>
              </a:buClr>
              <a:buSzPts val="1800"/>
              <a:buNone/>
            </a:pPr>
            <a:endParaRPr/>
          </a:p>
        </p:txBody>
      </p:sp>
      <p:pic>
        <p:nvPicPr>
          <p:cNvPr id="259" name="Google Shape;259;p19"/>
          <p:cNvPicPr preferRelativeResize="0"/>
          <p:nvPr/>
        </p:nvPicPr>
        <p:blipFill rotWithShape="1">
          <a:blip r:embed="rId3">
            <a:alphaModFix/>
          </a:blip>
          <a:srcRect/>
          <a:stretch/>
        </p:blipFill>
        <p:spPr>
          <a:xfrm>
            <a:off x="0" y="763200"/>
            <a:ext cx="9144000" cy="4402604"/>
          </a:xfrm>
          <a:prstGeom prst="rect">
            <a:avLst/>
          </a:prstGeom>
          <a:noFill/>
          <a:ln>
            <a:noFill/>
          </a:ln>
        </p:spPr>
      </p:pic>
      <p:sp>
        <p:nvSpPr>
          <p:cNvPr id="260" name="Google Shape;260;p19"/>
          <p:cNvSpPr txBox="1"/>
          <p:nvPr/>
        </p:nvSpPr>
        <p:spPr>
          <a:xfrm>
            <a:off x="357598" y="1152475"/>
            <a:ext cx="8268818" cy="285018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Calibri"/>
                <a:ea typeface="Calibri"/>
                <a:cs typeface="Calibri"/>
                <a:sym typeface="Calibri"/>
              </a:rPr>
              <a:t>Reconocer las propias emociones y pensar también en lo que le está pasando y puede estar sintiendo el otro. </a:t>
            </a: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Calibri"/>
                <a:ea typeface="Calibri"/>
                <a:cs typeface="Calibri"/>
                <a:sym typeface="Calibri"/>
              </a:rPr>
              <a:t>Ejemplo: Andrea se da cuenta de que tiene rabia, se siente traicionada. También piensa en su amiga, y en algún momento es capaz de darse cuenta que quizás Claudia lo hizo para ayudarla, aunque se equivocó en cómo lo hizo. </a:t>
            </a:r>
            <a:endParaRPr sz="2400" b="1"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p:nvPr/>
        </p:nvSpPr>
        <p:spPr>
          <a:xfrm>
            <a:off x="0" y="0"/>
            <a:ext cx="9144000" cy="5143500"/>
          </a:xfrm>
          <a:prstGeom prst="rect">
            <a:avLst/>
          </a:prstGeom>
          <a:solidFill>
            <a:srgbClr val="1C9B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 name="Google Shape;102;p2"/>
          <p:cNvSpPr txBox="1">
            <a:spLocks noGrp="1"/>
          </p:cNvSpPr>
          <p:nvPr>
            <p:ph type="title"/>
          </p:nvPr>
        </p:nvSpPr>
        <p:spPr>
          <a:xfrm>
            <a:off x="403002" y="1130059"/>
            <a:ext cx="8337996" cy="3142085"/>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lt1"/>
              </a:buClr>
              <a:buSzPts val="3600"/>
              <a:buFont typeface="Calibri"/>
              <a:buNone/>
            </a:pPr>
            <a:r>
              <a:rPr lang="en" sz="4000" b="1">
                <a:solidFill>
                  <a:schemeClr val="lt1"/>
                </a:solidFill>
                <a:latin typeface="Calibri"/>
                <a:ea typeface="Calibri"/>
                <a:cs typeface="Calibri"/>
                <a:sym typeface="Calibri"/>
              </a:rPr>
              <a:t> La empatía, es decir la capacidad de ponerse en el lugar del otro, es un valor necesario en todas las interacciones sociales. Sin embargo, es más difícil de lograr cuando estamos en </a:t>
            </a:r>
            <a:r>
              <a:rPr lang="en" sz="4000" b="1">
                <a:solidFill>
                  <a:schemeClr val="lt1"/>
                </a:solidFill>
              </a:rPr>
              <a:t>desacuerdo </a:t>
            </a:r>
            <a:r>
              <a:rPr lang="en" sz="4000" b="1">
                <a:solidFill>
                  <a:schemeClr val="lt1"/>
                </a:solidFill>
                <a:latin typeface="Calibri"/>
                <a:ea typeface="Calibri"/>
                <a:cs typeface="Calibri"/>
                <a:sym typeface="Calibri"/>
              </a:rPr>
              <a:t>con otros. </a:t>
            </a:r>
            <a:br>
              <a:rPr lang="en" sz="4000" b="1">
                <a:solidFill>
                  <a:schemeClr val="lt1"/>
                </a:solidFill>
                <a:latin typeface="Calibri"/>
                <a:ea typeface="Calibri"/>
                <a:cs typeface="Calibri"/>
                <a:sym typeface="Calibri"/>
              </a:rPr>
            </a:br>
            <a:endParaRPr sz="4000" b="1">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0"/>
          <p:cNvSpPr/>
          <p:nvPr/>
        </p:nvSpPr>
        <p:spPr>
          <a:xfrm>
            <a:off x="0" y="0"/>
            <a:ext cx="9144001" cy="763200"/>
          </a:xfrm>
          <a:prstGeom prst="rect">
            <a:avLst/>
          </a:prstGeom>
          <a:solidFill>
            <a:srgbClr val="F79F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6" name="Google Shape;266;p20"/>
          <p:cNvSpPr txBox="1">
            <a:spLocks noGrp="1"/>
          </p:cNvSpPr>
          <p:nvPr>
            <p:ph type="title"/>
          </p:nvPr>
        </p:nvSpPr>
        <p:spPr>
          <a:xfrm>
            <a:off x="311700" y="57875"/>
            <a:ext cx="84321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800"/>
              <a:buFont typeface="Calibri"/>
              <a:buNone/>
            </a:pPr>
            <a:r>
              <a:rPr lang="en" sz="4000" b="1">
                <a:solidFill>
                  <a:schemeClr val="lt1"/>
                </a:solidFill>
                <a:latin typeface="Calibri"/>
                <a:ea typeface="Calibri"/>
                <a:cs typeface="Calibri"/>
                <a:sym typeface="Calibri"/>
              </a:rPr>
              <a:t>Paso 5. Identificación de soluciones </a:t>
            </a:r>
            <a:endParaRPr sz="4000" b="1">
              <a:solidFill>
                <a:schemeClr val="lt1"/>
              </a:solidFill>
              <a:latin typeface="Calibri"/>
              <a:ea typeface="Calibri"/>
              <a:cs typeface="Calibri"/>
              <a:sym typeface="Calibri"/>
            </a:endParaRPr>
          </a:p>
        </p:txBody>
      </p:sp>
      <p:sp>
        <p:nvSpPr>
          <p:cNvPr id="267" name="Google Shape;267;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1600"/>
              </a:spcAft>
              <a:buClr>
                <a:schemeClr val="dk1"/>
              </a:buClr>
              <a:buSzPts val="1800"/>
              <a:buNone/>
            </a:pPr>
            <a:endParaRPr/>
          </a:p>
        </p:txBody>
      </p:sp>
      <p:pic>
        <p:nvPicPr>
          <p:cNvPr id="268" name="Google Shape;268;p20"/>
          <p:cNvPicPr preferRelativeResize="0"/>
          <p:nvPr/>
        </p:nvPicPr>
        <p:blipFill rotWithShape="1">
          <a:blip r:embed="rId3">
            <a:alphaModFix/>
          </a:blip>
          <a:srcRect/>
          <a:stretch/>
        </p:blipFill>
        <p:spPr>
          <a:xfrm>
            <a:off x="1" y="763200"/>
            <a:ext cx="9144000" cy="4380300"/>
          </a:xfrm>
          <a:prstGeom prst="rect">
            <a:avLst/>
          </a:prstGeom>
          <a:noFill/>
          <a:ln>
            <a:noFill/>
          </a:ln>
        </p:spPr>
      </p:pic>
      <p:sp>
        <p:nvSpPr>
          <p:cNvPr id="269" name="Google Shape;269;p20"/>
          <p:cNvSpPr txBox="1"/>
          <p:nvPr/>
        </p:nvSpPr>
        <p:spPr>
          <a:xfrm>
            <a:off x="430913" y="1293248"/>
            <a:ext cx="8282173" cy="313485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Calibri"/>
                <a:ea typeface="Calibri"/>
                <a:cs typeface="Calibri"/>
                <a:sym typeface="Calibri"/>
              </a:rPr>
              <a:t>Pensar en diferentes posibilidades que ayudarían a aliviar los sentimientos y a resolver la situación de conflicto.</a:t>
            </a: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Calibri"/>
                <a:ea typeface="Calibri"/>
                <a:cs typeface="Calibri"/>
                <a:sym typeface="Calibri"/>
              </a:rPr>
              <a:t>Ejemplo: Andrea reflexiona sobre qué hacer. Está muy enojada, pero piensa también en cómo se está sintiendo Claudia. Puede escribirle un chat, acercarse en el colegio a hablar con ella calmadamente, o no hablarle nunca más. Decide lo segundo.</a:t>
            </a:r>
            <a:endParaRPr sz="2400" b="1" i="0" u="none" strike="noStrike" cap="non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1"/>
          <p:cNvSpPr/>
          <p:nvPr/>
        </p:nvSpPr>
        <p:spPr>
          <a:xfrm>
            <a:off x="-1" y="0"/>
            <a:ext cx="9144001" cy="763200"/>
          </a:xfrm>
          <a:prstGeom prst="rect">
            <a:avLst/>
          </a:prstGeom>
          <a:solidFill>
            <a:srgbClr val="F79F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5" name="Google Shape;275;p21"/>
          <p:cNvSpPr txBox="1">
            <a:spLocks noGrp="1"/>
          </p:cNvSpPr>
          <p:nvPr>
            <p:ph type="title"/>
          </p:nvPr>
        </p:nvSpPr>
        <p:spPr>
          <a:xfrm>
            <a:off x="207087" y="40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800"/>
              <a:buFont typeface="Calibri"/>
              <a:buNone/>
            </a:pPr>
            <a:r>
              <a:rPr lang="en" sz="4000" b="1">
                <a:solidFill>
                  <a:schemeClr val="lt1"/>
                </a:solidFill>
                <a:latin typeface="Calibri"/>
                <a:ea typeface="Calibri"/>
                <a:cs typeface="Calibri"/>
                <a:sym typeface="Calibri"/>
              </a:rPr>
              <a:t>Paso 6. Resolución del conflicto </a:t>
            </a:r>
            <a:endParaRPr sz="4000" b="1">
              <a:solidFill>
                <a:schemeClr val="lt1"/>
              </a:solidFill>
              <a:latin typeface="Calibri"/>
              <a:ea typeface="Calibri"/>
              <a:cs typeface="Calibri"/>
              <a:sym typeface="Calibri"/>
            </a:endParaRPr>
          </a:p>
        </p:txBody>
      </p:sp>
      <p:sp>
        <p:nvSpPr>
          <p:cNvPr id="276" name="Google Shape;276;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1600"/>
              </a:spcAft>
              <a:buClr>
                <a:schemeClr val="dk1"/>
              </a:buClr>
              <a:buSzPts val="1800"/>
              <a:buNone/>
            </a:pPr>
            <a:endParaRPr/>
          </a:p>
        </p:txBody>
      </p:sp>
      <p:pic>
        <p:nvPicPr>
          <p:cNvPr id="277" name="Google Shape;277;p21"/>
          <p:cNvPicPr preferRelativeResize="0"/>
          <p:nvPr/>
        </p:nvPicPr>
        <p:blipFill rotWithShape="1">
          <a:blip r:embed="rId3">
            <a:alphaModFix/>
          </a:blip>
          <a:srcRect/>
          <a:stretch/>
        </p:blipFill>
        <p:spPr>
          <a:xfrm>
            <a:off x="0" y="715750"/>
            <a:ext cx="9144000" cy="4434826"/>
          </a:xfrm>
          <a:prstGeom prst="rect">
            <a:avLst/>
          </a:prstGeom>
          <a:noFill/>
          <a:ln>
            <a:noFill/>
          </a:ln>
        </p:spPr>
      </p:pic>
      <p:sp>
        <p:nvSpPr>
          <p:cNvPr id="278" name="Google Shape;278;p21"/>
          <p:cNvSpPr txBox="1"/>
          <p:nvPr/>
        </p:nvSpPr>
        <p:spPr>
          <a:xfrm>
            <a:off x="311699" y="1233577"/>
            <a:ext cx="8085476" cy="355467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Calibri"/>
                <a:ea typeface="Calibri"/>
                <a:cs typeface="Calibri"/>
                <a:sym typeface="Calibri"/>
              </a:rPr>
              <a:t>Tomar acciones que apuntan a resolver la situación de manera calmada y constructiva. </a:t>
            </a: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Calibri"/>
                <a:ea typeface="Calibri"/>
                <a:cs typeface="Calibri"/>
                <a:sym typeface="Calibri"/>
              </a:rPr>
              <a:t>Ejemplo:  Andrea habla con Claudia y le dice que está muy decepcionada porque le habló a Martín de sus problemas. Le pregunta por qué lo hizo. Claudia le dice que fue solo para ayudarla y se disculpa. Andrea acepta las disculpas.</a:t>
            </a:r>
            <a:endParaRPr sz="2400" b="1" i="0" u="none" strike="noStrike" cap="non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2"/>
          <p:cNvSpPr/>
          <p:nvPr/>
        </p:nvSpPr>
        <p:spPr>
          <a:xfrm>
            <a:off x="-1" y="0"/>
            <a:ext cx="9144001" cy="763200"/>
          </a:xfrm>
          <a:prstGeom prst="rect">
            <a:avLst/>
          </a:prstGeom>
          <a:solidFill>
            <a:srgbClr val="F79F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4" name="Google Shape;284;p22"/>
          <p:cNvSpPr txBox="1">
            <a:spLocks noGrp="1"/>
          </p:cNvSpPr>
          <p:nvPr>
            <p:ph type="title"/>
          </p:nvPr>
        </p:nvSpPr>
        <p:spPr>
          <a:xfrm>
            <a:off x="271277" y="7468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800"/>
              <a:buFont typeface="Calibri"/>
              <a:buNone/>
            </a:pPr>
            <a:r>
              <a:rPr lang="en" sz="4000" b="1">
                <a:solidFill>
                  <a:schemeClr val="lt1"/>
                </a:solidFill>
                <a:latin typeface="Calibri"/>
                <a:ea typeface="Calibri"/>
                <a:cs typeface="Calibri"/>
                <a:sym typeface="Calibri"/>
              </a:rPr>
              <a:t>Paso 7. Situación inicial</a:t>
            </a:r>
            <a:endParaRPr sz="4000" b="1">
              <a:solidFill>
                <a:schemeClr val="lt1"/>
              </a:solidFill>
              <a:latin typeface="Calibri"/>
              <a:ea typeface="Calibri"/>
              <a:cs typeface="Calibri"/>
              <a:sym typeface="Calibri"/>
            </a:endParaRPr>
          </a:p>
        </p:txBody>
      </p:sp>
      <p:sp>
        <p:nvSpPr>
          <p:cNvPr id="285" name="Google Shape;285;p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1600"/>
              </a:spcAft>
              <a:buClr>
                <a:schemeClr val="dk1"/>
              </a:buClr>
              <a:buSzPts val="1800"/>
              <a:buNone/>
            </a:pPr>
            <a:endParaRPr/>
          </a:p>
        </p:txBody>
      </p:sp>
      <p:pic>
        <p:nvPicPr>
          <p:cNvPr id="286" name="Google Shape;286;p22"/>
          <p:cNvPicPr preferRelativeResize="0"/>
          <p:nvPr/>
        </p:nvPicPr>
        <p:blipFill rotWithShape="1">
          <a:blip r:embed="rId3">
            <a:alphaModFix/>
          </a:blip>
          <a:srcRect/>
          <a:stretch/>
        </p:blipFill>
        <p:spPr>
          <a:xfrm>
            <a:off x="0" y="763200"/>
            <a:ext cx="9144000" cy="4380301"/>
          </a:xfrm>
          <a:prstGeom prst="rect">
            <a:avLst/>
          </a:prstGeom>
          <a:noFill/>
          <a:ln>
            <a:noFill/>
          </a:ln>
        </p:spPr>
      </p:pic>
      <p:sp>
        <p:nvSpPr>
          <p:cNvPr id="287" name="Google Shape;287;p22"/>
          <p:cNvSpPr txBox="1"/>
          <p:nvPr/>
        </p:nvSpPr>
        <p:spPr>
          <a:xfrm>
            <a:off x="490654" y="1242204"/>
            <a:ext cx="7911474" cy="298559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Calibri"/>
                <a:ea typeface="Calibri"/>
                <a:cs typeface="Calibri"/>
                <a:sym typeface="Calibri"/>
              </a:rPr>
              <a:t>Se vuelve a la situación inicial, en donde existe cierta incomodidad o problema en la persona.  </a:t>
            </a: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Calibri"/>
                <a:ea typeface="Calibri"/>
                <a:cs typeface="Calibri"/>
                <a:sym typeface="Calibri"/>
              </a:rPr>
              <a:t>Ejemplo: Andrea y Claudia siguen siendo amigas. Andrea sigue complicada con los estudios, pero ahora se ayudan mutuamente estudiando para los exámenes.</a:t>
            </a: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3"/>
          <p:cNvSpPr/>
          <p:nvPr/>
        </p:nvSpPr>
        <p:spPr>
          <a:xfrm>
            <a:off x="0" y="15448"/>
            <a:ext cx="9144000" cy="5143500"/>
          </a:xfrm>
          <a:prstGeom prst="rect">
            <a:avLst/>
          </a:prstGeom>
          <a:solidFill>
            <a:srgbClr val="1C9B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3" name="Google Shape;293;p23"/>
          <p:cNvSpPr txBox="1">
            <a:spLocks noGrp="1"/>
          </p:cNvSpPr>
          <p:nvPr>
            <p:ph type="title"/>
          </p:nvPr>
        </p:nvSpPr>
        <p:spPr>
          <a:xfrm>
            <a:off x="2968636" y="516983"/>
            <a:ext cx="3035400" cy="69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800"/>
              <a:buFont typeface="Calibri"/>
              <a:buNone/>
            </a:pPr>
            <a:r>
              <a:rPr lang="en" sz="4800" b="1">
                <a:solidFill>
                  <a:schemeClr val="lt1"/>
                </a:solidFill>
                <a:latin typeface="Calibri"/>
                <a:ea typeface="Calibri"/>
                <a:cs typeface="Calibri"/>
                <a:sym typeface="Calibri"/>
              </a:rPr>
              <a:t>Conclusión </a:t>
            </a:r>
            <a:endParaRPr sz="4800" b="1">
              <a:solidFill>
                <a:schemeClr val="lt1"/>
              </a:solidFill>
              <a:latin typeface="Calibri"/>
              <a:ea typeface="Calibri"/>
              <a:cs typeface="Calibri"/>
              <a:sym typeface="Calibri"/>
            </a:endParaRPr>
          </a:p>
        </p:txBody>
      </p:sp>
      <p:sp>
        <p:nvSpPr>
          <p:cNvPr id="294" name="Google Shape;294;p23"/>
          <p:cNvSpPr txBox="1">
            <a:spLocks noGrp="1"/>
          </p:cNvSpPr>
          <p:nvPr>
            <p:ph type="body" idx="1"/>
          </p:nvPr>
        </p:nvSpPr>
        <p:spPr>
          <a:xfrm>
            <a:off x="534838" y="1503871"/>
            <a:ext cx="8074200" cy="2964300"/>
          </a:xfrm>
          <a:prstGeom prst="rect">
            <a:avLst/>
          </a:prstGeom>
          <a:noFill/>
          <a:ln>
            <a:noFill/>
          </a:ln>
        </p:spPr>
        <p:txBody>
          <a:bodyPr spcFirstLastPara="1" wrap="square" lIns="91425" tIns="91425" rIns="91425" bIns="91425" anchor="t" anchorCtr="0">
            <a:noAutofit/>
          </a:bodyPr>
          <a:lstStyle/>
          <a:p>
            <a:pPr marL="0" lvl="0" indent="0" algn="just" rtl="0">
              <a:lnSpc>
                <a:spcPct val="90000"/>
              </a:lnSpc>
              <a:spcBef>
                <a:spcPts val="0"/>
              </a:spcBef>
              <a:spcAft>
                <a:spcPts val="0"/>
              </a:spcAft>
              <a:buClr>
                <a:schemeClr val="lt1"/>
              </a:buClr>
              <a:buSzPts val="1800"/>
              <a:buNone/>
            </a:pPr>
            <a:r>
              <a:rPr lang="en" sz="2200" b="1">
                <a:solidFill>
                  <a:schemeClr val="lt1"/>
                </a:solidFill>
              </a:rPr>
              <a:t>Como se pudo ver en las explicaciones anteriores, tanto el espiral del conflicto como el ciclo del conflicto, son procesos por lo que las personas pueden pasar al tener un problema. </a:t>
            </a:r>
            <a:endParaRPr sz="2200" b="1">
              <a:solidFill>
                <a:schemeClr val="lt1"/>
              </a:solidFill>
            </a:endParaRPr>
          </a:p>
          <a:p>
            <a:pPr marL="0" lvl="0" indent="0" algn="just" rtl="0">
              <a:lnSpc>
                <a:spcPct val="90000"/>
              </a:lnSpc>
              <a:spcBef>
                <a:spcPts val="2200"/>
              </a:spcBef>
              <a:spcAft>
                <a:spcPts val="1600"/>
              </a:spcAft>
              <a:buClr>
                <a:schemeClr val="lt1"/>
              </a:buClr>
              <a:buSzPts val="1800"/>
              <a:buNone/>
            </a:pPr>
            <a:r>
              <a:rPr lang="en" sz="2200" b="1">
                <a:solidFill>
                  <a:schemeClr val="lt1"/>
                </a:solidFill>
              </a:rPr>
              <a:t>El espiral es el aumento progresivo del problema, hasta llegar a un punto de muy difícil retorno, con dificultades para ver al otro de manera </a:t>
            </a:r>
            <a:r>
              <a:rPr lang="en" sz="2200" b="1" i="1">
                <a:solidFill>
                  <a:schemeClr val="lt1"/>
                </a:solidFill>
              </a:rPr>
              <a:t>empática</a:t>
            </a:r>
            <a:r>
              <a:rPr lang="en" sz="2200" b="1">
                <a:solidFill>
                  <a:schemeClr val="lt1"/>
                </a:solidFill>
              </a:rPr>
              <a:t>. Por otro lado, el ciclo del conflicto apunta a empatizar con el otro lado del problema y no quedar solamente en la rabia que surge del conflicto, sino en la búsqueda de posibles soluciones. </a:t>
            </a:r>
            <a:endParaRPr sz="2200" b="1">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p:nvPr/>
        </p:nvSpPr>
        <p:spPr>
          <a:xfrm>
            <a:off x="0" y="0"/>
            <a:ext cx="9144000" cy="5143500"/>
          </a:xfrm>
          <a:prstGeom prst="rect">
            <a:avLst/>
          </a:prstGeom>
          <a:solidFill>
            <a:srgbClr val="8159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 name="Google Shape;108;p3"/>
          <p:cNvSpPr txBox="1">
            <a:spLocks noGrp="1"/>
          </p:cNvSpPr>
          <p:nvPr>
            <p:ph type="title"/>
          </p:nvPr>
        </p:nvSpPr>
        <p:spPr>
          <a:xfrm>
            <a:off x="919288" y="1998451"/>
            <a:ext cx="7529711" cy="1146597"/>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lt1"/>
              </a:buClr>
              <a:buSzPts val="3600"/>
              <a:buFont typeface="Calibri"/>
              <a:buNone/>
            </a:pPr>
            <a:r>
              <a:rPr lang="en" b="1">
                <a:solidFill>
                  <a:schemeClr val="lt1"/>
                </a:solidFill>
                <a:latin typeface="Calibri"/>
                <a:ea typeface="Calibri"/>
                <a:cs typeface="Calibri"/>
                <a:sym typeface="Calibri"/>
              </a:rPr>
              <a:t>Para ejercitar este valor conoceremos dos formas de enfrentar conflictos, así comprenderemos por qué la empatía nos permite llegar a soluciones constructivas.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p:nvPr/>
        </p:nvSpPr>
        <p:spPr>
          <a:xfrm>
            <a:off x="0" y="0"/>
            <a:ext cx="9144000" cy="5143500"/>
          </a:xfrm>
          <a:prstGeom prst="rect">
            <a:avLst/>
          </a:prstGeom>
          <a:solidFill>
            <a:srgbClr val="8159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4" name="Google Shape;114;p4"/>
          <p:cNvSpPr txBox="1">
            <a:spLocks noGrp="1"/>
          </p:cNvSpPr>
          <p:nvPr>
            <p:ph type="body" idx="1"/>
          </p:nvPr>
        </p:nvSpPr>
        <p:spPr>
          <a:xfrm>
            <a:off x="542656" y="1360078"/>
            <a:ext cx="8058687" cy="2423344"/>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Clr>
                <a:schemeClr val="lt1"/>
              </a:buClr>
              <a:buSzPts val="1800"/>
              <a:buNone/>
            </a:pPr>
            <a:r>
              <a:rPr lang="en" sz="3200" b="1">
                <a:solidFill>
                  <a:schemeClr val="lt1"/>
                </a:solidFill>
              </a:rPr>
              <a:t>Hoy vamos a conocer dos formas y reflexionar al respecto. Vamos a definir qué es el “espiral” y el “ciclo”, y vamos a ver cómo se desarrollan en una misma situación.</a:t>
            </a:r>
            <a:endParaRPr sz="3200" b="1">
              <a:solidFill>
                <a:schemeClr val="lt1"/>
              </a:solidFill>
            </a:endParaRPr>
          </a:p>
          <a:p>
            <a:pPr marL="0" lvl="0" indent="0" algn="l" rtl="0">
              <a:lnSpc>
                <a:spcPct val="90000"/>
              </a:lnSpc>
              <a:spcBef>
                <a:spcPts val="0"/>
              </a:spcBef>
              <a:spcAft>
                <a:spcPts val="1600"/>
              </a:spcAft>
              <a:buClr>
                <a:schemeClr val="dk1"/>
              </a:buClr>
              <a:buSzPts val="1800"/>
              <a:buNone/>
            </a:pPr>
            <a:endParaRPr sz="3200" b="1">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3" name="Imagen 2">
            <a:extLst>
              <a:ext uri="{FF2B5EF4-FFF2-40B4-BE49-F238E27FC236}">
                <a16:creationId xmlns:a16="http://schemas.microsoft.com/office/drawing/2014/main" id="{EF27FC24-6CFC-EF4E-8A7A-6A3B3C1884DF}"/>
              </a:ext>
            </a:extLst>
          </p:cNvPr>
          <p:cNvPicPr>
            <a:picLocks noChangeAspect="1"/>
          </p:cNvPicPr>
          <p:nvPr/>
        </p:nvPicPr>
        <p:blipFill>
          <a:blip r:embed="rId3"/>
          <a:stretch>
            <a:fillRect/>
          </a:stretch>
        </p:blipFill>
        <p:spPr>
          <a:xfrm>
            <a:off x="0" y="0"/>
            <a:ext cx="9144000" cy="5143500"/>
          </a:xfrm>
          <a:prstGeom prst="rect">
            <a:avLst/>
          </a:prstGeom>
        </p:spPr>
      </p:pic>
      <p:sp>
        <p:nvSpPr>
          <p:cNvPr id="120" name="Google Shape;120;p5"/>
          <p:cNvSpPr/>
          <p:nvPr/>
        </p:nvSpPr>
        <p:spPr>
          <a:xfrm>
            <a:off x="0" y="0"/>
            <a:ext cx="9144001" cy="763200"/>
          </a:xfrm>
          <a:prstGeom prst="rect">
            <a:avLst/>
          </a:prstGeom>
          <a:solidFill>
            <a:srgbClr val="8159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 name="Google Shape;121;p5"/>
          <p:cNvSpPr txBox="1">
            <a:spLocks noGrp="1"/>
          </p:cNvSpPr>
          <p:nvPr>
            <p:ph type="title"/>
          </p:nvPr>
        </p:nvSpPr>
        <p:spPr>
          <a:xfrm>
            <a:off x="311700" y="1375800"/>
            <a:ext cx="8520600" cy="3155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800"/>
              <a:buFont typeface="Calibri"/>
              <a:buNone/>
            </a:pPr>
            <a:r>
              <a:rPr lang="en" sz="3200" b="1">
                <a:solidFill>
                  <a:schemeClr val="lt1"/>
                </a:solidFill>
                <a:latin typeface="Calibri"/>
                <a:ea typeface="Calibri"/>
                <a:cs typeface="Calibri"/>
                <a:sym typeface="Calibri"/>
              </a:rPr>
              <a:t>Las reacciones que surgen en el espiral crean una “escalada” del conflicto, en que aumenta el desac</a:t>
            </a:r>
            <a:r>
              <a:rPr lang="en" sz="3200" b="1">
                <a:solidFill>
                  <a:schemeClr val="lt1"/>
                </a:solidFill>
              </a:rPr>
              <a:t>uerdo </a:t>
            </a:r>
            <a:r>
              <a:rPr lang="en" sz="3200" b="1">
                <a:solidFill>
                  <a:schemeClr val="lt1"/>
                </a:solidFill>
                <a:latin typeface="Calibri"/>
                <a:ea typeface="Calibri"/>
                <a:cs typeface="Calibri"/>
                <a:sym typeface="Calibri"/>
              </a:rPr>
              <a:t>en lugar de resolverse. Los pasos que ocurren no son necesariamente secuenciales, pueden darse en otro orden, al mismo tiempo, o incluso algunos de ellos no estar presentes.</a:t>
            </a:r>
            <a:endParaRPr sz="3200" b="1">
              <a:solidFill>
                <a:schemeClr val="lt1"/>
              </a:solidFill>
              <a:latin typeface="Calibri"/>
              <a:ea typeface="Calibri"/>
              <a:cs typeface="Calibri"/>
              <a:sym typeface="Calibri"/>
            </a:endParaRPr>
          </a:p>
        </p:txBody>
      </p:sp>
      <p:sp>
        <p:nvSpPr>
          <p:cNvPr id="122" name="Google Shape;122;p5"/>
          <p:cNvSpPr txBox="1">
            <a:spLocks noGrp="1"/>
          </p:cNvSpPr>
          <p:nvPr>
            <p:ph type="title" idx="4294967295"/>
          </p:nvPr>
        </p:nvSpPr>
        <p:spPr>
          <a:xfrm>
            <a:off x="86264" y="83989"/>
            <a:ext cx="4779034" cy="595223"/>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4400"/>
              <a:buFont typeface="Calibri"/>
              <a:buNone/>
            </a:pPr>
            <a:r>
              <a:rPr lang="en" sz="4400" b="1">
                <a:solidFill>
                  <a:schemeClr val="lt1"/>
                </a:solidFill>
                <a:latin typeface="Calibri"/>
                <a:ea typeface="Calibri"/>
                <a:cs typeface="Calibri"/>
                <a:sym typeface="Calibri"/>
              </a:rPr>
              <a:t>Espiral del conflicto </a:t>
            </a:r>
            <a:endParaRPr sz="4400" b="1">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4" name="Imagen 13">
            <a:extLst>
              <a:ext uri="{FF2B5EF4-FFF2-40B4-BE49-F238E27FC236}">
                <a16:creationId xmlns:a16="http://schemas.microsoft.com/office/drawing/2014/main" id="{F7A82316-70AC-5748-9204-68E90FE68136}"/>
              </a:ext>
            </a:extLst>
          </p:cNvPr>
          <p:cNvPicPr>
            <a:picLocks noChangeAspect="1"/>
          </p:cNvPicPr>
          <p:nvPr/>
        </p:nvPicPr>
        <p:blipFill>
          <a:blip r:embed="rId3"/>
          <a:stretch>
            <a:fillRect/>
          </a:stretch>
        </p:blipFill>
        <p:spPr>
          <a:xfrm>
            <a:off x="0" y="0"/>
            <a:ext cx="9144000" cy="5143500"/>
          </a:xfrm>
          <a:prstGeom prst="rect">
            <a:avLst/>
          </a:prstGeom>
        </p:spPr>
      </p:pic>
      <p:sp>
        <p:nvSpPr>
          <p:cNvPr id="128" name="Google Shape;128;p6"/>
          <p:cNvSpPr txBox="1">
            <a:spLocks noGrp="1"/>
          </p:cNvSpPr>
          <p:nvPr>
            <p:ph type="body" idx="1"/>
          </p:nvPr>
        </p:nvSpPr>
        <p:spPr>
          <a:xfrm>
            <a:off x="-55300" y="652700"/>
            <a:ext cx="4627200" cy="4380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1600"/>
              </a:spcBef>
              <a:spcAft>
                <a:spcPts val="0"/>
              </a:spcAft>
              <a:buClr>
                <a:schemeClr val="dk1"/>
              </a:buClr>
              <a:buSzPts val="1800"/>
              <a:buNone/>
            </a:pPr>
            <a:endParaRPr/>
          </a:p>
          <a:p>
            <a:pPr marL="0" lvl="0" indent="0" algn="l" rtl="0">
              <a:lnSpc>
                <a:spcPct val="90000"/>
              </a:lnSpc>
              <a:spcBef>
                <a:spcPts val="1600"/>
              </a:spcBef>
              <a:spcAft>
                <a:spcPts val="0"/>
              </a:spcAft>
              <a:buClr>
                <a:schemeClr val="dk1"/>
              </a:buClr>
              <a:buSzPts val="1800"/>
              <a:buNone/>
            </a:pPr>
            <a:endParaRPr/>
          </a:p>
          <a:p>
            <a:pPr marL="0" lvl="0" indent="0" algn="l" rtl="0">
              <a:lnSpc>
                <a:spcPct val="90000"/>
              </a:lnSpc>
              <a:spcBef>
                <a:spcPts val="1600"/>
              </a:spcBef>
              <a:spcAft>
                <a:spcPts val="0"/>
              </a:spcAft>
              <a:buClr>
                <a:schemeClr val="dk1"/>
              </a:buClr>
              <a:buSzPts val="1800"/>
              <a:buNone/>
            </a:pPr>
            <a:endParaRPr/>
          </a:p>
          <a:p>
            <a:pPr marL="0" lvl="0" indent="0" algn="l" rtl="0">
              <a:lnSpc>
                <a:spcPct val="90000"/>
              </a:lnSpc>
              <a:spcBef>
                <a:spcPts val="1600"/>
              </a:spcBef>
              <a:spcAft>
                <a:spcPts val="0"/>
              </a:spcAft>
              <a:buClr>
                <a:schemeClr val="dk1"/>
              </a:buClr>
              <a:buSzPts val="1800"/>
              <a:buNone/>
            </a:pPr>
            <a:endParaRPr/>
          </a:p>
          <a:p>
            <a:pPr marL="0" lvl="0" indent="0" algn="l" rtl="0">
              <a:lnSpc>
                <a:spcPct val="90000"/>
              </a:lnSpc>
              <a:spcBef>
                <a:spcPts val="1600"/>
              </a:spcBef>
              <a:spcAft>
                <a:spcPts val="0"/>
              </a:spcAft>
              <a:buClr>
                <a:schemeClr val="dk1"/>
              </a:buClr>
              <a:buSzPts val="1800"/>
              <a:buNone/>
            </a:pPr>
            <a:endParaRPr/>
          </a:p>
          <a:p>
            <a:pPr marL="0" lvl="0" indent="0" algn="l" rtl="0">
              <a:lnSpc>
                <a:spcPct val="90000"/>
              </a:lnSpc>
              <a:spcBef>
                <a:spcPts val="1600"/>
              </a:spcBef>
              <a:spcAft>
                <a:spcPts val="0"/>
              </a:spcAft>
              <a:buClr>
                <a:schemeClr val="dk1"/>
              </a:buClr>
              <a:buSzPts val="1800"/>
              <a:buNone/>
            </a:pPr>
            <a:endParaRPr/>
          </a:p>
          <a:p>
            <a:pPr marL="0" lvl="0" indent="0" algn="l" rtl="0">
              <a:lnSpc>
                <a:spcPct val="90000"/>
              </a:lnSpc>
              <a:spcBef>
                <a:spcPts val="1600"/>
              </a:spcBef>
              <a:spcAft>
                <a:spcPts val="0"/>
              </a:spcAft>
              <a:buClr>
                <a:schemeClr val="dk1"/>
              </a:buClr>
              <a:buSzPts val="1800"/>
              <a:buNone/>
            </a:pPr>
            <a:endParaRPr/>
          </a:p>
          <a:p>
            <a:pPr marL="0" lvl="0" indent="0" algn="l" rtl="0">
              <a:lnSpc>
                <a:spcPct val="90000"/>
              </a:lnSpc>
              <a:spcBef>
                <a:spcPts val="1600"/>
              </a:spcBef>
              <a:spcAft>
                <a:spcPts val="0"/>
              </a:spcAft>
              <a:buClr>
                <a:schemeClr val="dk1"/>
              </a:buClr>
              <a:buSzPts val="1800"/>
              <a:buNone/>
            </a:pPr>
            <a:endParaRPr/>
          </a:p>
          <a:p>
            <a:pPr marL="0" lvl="0" indent="0" algn="l" rtl="0">
              <a:lnSpc>
                <a:spcPct val="90000"/>
              </a:lnSpc>
              <a:spcBef>
                <a:spcPts val="1600"/>
              </a:spcBef>
              <a:spcAft>
                <a:spcPts val="0"/>
              </a:spcAft>
              <a:buClr>
                <a:schemeClr val="dk1"/>
              </a:buClr>
              <a:buSzPts val="1800"/>
              <a:buNone/>
            </a:pPr>
            <a:endParaRPr/>
          </a:p>
          <a:p>
            <a:pPr marL="0" lvl="0" indent="0" algn="l" rtl="0">
              <a:lnSpc>
                <a:spcPct val="90000"/>
              </a:lnSpc>
              <a:spcBef>
                <a:spcPts val="1600"/>
              </a:spcBef>
              <a:spcAft>
                <a:spcPts val="0"/>
              </a:spcAft>
              <a:buClr>
                <a:schemeClr val="dk1"/>
              </a:buClr>
              <a:buSzPts val="1800"/>
              <a:buNone/>
            </a:pPr>
            <a:endParaRPr/>
          </a:p>
          <a:p>
            <a:pPr marL="0" lvl="0" indent="0" algn="l" rtl="0">
              <a:lnSpc>
                <a:spcPct val="90000"/>
              </a:lnSpc>
              <a:spcBef>
                <a:spcPts val="1600"/>
              </a:spcBef>
              <a:spcAft>
                <a:spcPts val="0"/>
              </a:spcAft>
              <a:buClr>
                <a:schemeClr val="dk1"/>
              </a:buClr>
              <a:buSzPts val="1800"/>
              <a:buNone/>
            </a:pPr>
            <a:endParaRPr/>
          </a:p>
          <a:p>
            <a:pPr marL="0" lvl="0" indent="0" algn="l" rtl="0">
              <a:lnSpc>
                <a:spcPct val="90000"/>
              </a:lnSpc>
              <a:spcBef>
                <a:spcPts val="1600"/>
              </a:spcBef>
              <a:spcAft>
                <a:spcPts val="0"/>
              </a:spcAft>
              <a:buClr>
                <a:schemeClr val="dk1"/>
              </a:buClr>
              <a:buSzPts val="1800"/>
              <a:buNone/>
            </a:pPr>
            <a:endParaRPr/>
          </a:p>
          <a:p>
            <a:pPr marL="0" lvl="0" indent="0" algn="l" rtl="0">
              <a:lnSpc>
                <a:spcPct val="90000"/>
              </a:lnSpc>
              <a:spcBef>
                <a:spcPts val="1600"/>
              </a:spcBef>
              <a:spcAft>
                <a:spcPts val="0"/>
              </a:spcAft>
              <a:buClr>
                <a:schemeClr val="dk1"/>
              </a:buClr>
              <a:buSzPts val="1800"/>
              <a:buNone/>
            </a:pPr>
            <a:endParaRPr/>
          </a:p>
          <a:p>
            <a:pPr marL="0" lvl="0" indent="0" algn="l" rtl="0">
              <a:lnSpc>
                <a:spcPct val="90000"/>
              </a:lnSpc>
              <a:spcBef>
                <a:spcPts val="1600"/>
              </a:spcBef>
              <a:spcAft>
                <a:spcPts val="0"/>
              </a:spcAft>
              <a:buClr>
                <a:schemeClr val="dk1"/>
              </a:buClr>
              <a:buSzPts val="1800"/>
              <a:buNone/>
            </a:pPr>
            <a:endParaRPr/>
          </a:p>
          <a:p>
            <a:pPr marL="0" lvl="0" indent="0" algn="l" rtl="0">
              <a:lnSpc>
                <a:spcPct val="90000"/>
              </a:lnSpc>
              <a:spcBef>
                <a:spcPts val="1600"/>
              </a:spcBef>
              <a:spcAft>
                <a:spcPts val="0"/>
              </a:spcAft>
              <a:buClr>
                <a:schemeClr val="dk1"/>
              </a:buClr>
              <a:buSzPts val="1800"/>
              <a:buNone/>
            </a:pPr>
            <a:endParaRPr/>
          </a:p>
          <a:p>
            <a:pPr marL="0" lvl="0" indent="0" algn="l" rtl="0">
              <a:lnSpc>
                <a:spcPct val="90000"/>
              </a:lnSpc>
              <a:spcBef>
                <a:spcPts val="1600"/>
              </a:spcBef>
              <a:spcAft>
                <a:spcPts val="1600"/>
              </a:spcAft>
              <a:buClr>
                <a:schemeClr val="dk1"/>
              </a:buClr>
              <a:buSzPts val="1800"/>
              <a:buNone/>
            </a:pPr>
            <a:endParaRPr/>
          </a:p>
        </p:txBody>
      </p:sp>
      <p:sp>
        <p:nvSpPr>
          <p:cNvPr id="129" name="Google Shape;129;p6"/>
          <p:cNvSpPr txBox="1"/>
          <p:nvPr/>
        </p:nvSpPr>
        <p:spPr>
          <a:xfrm>
            <a:off x="831925" y="3540805"/>
            <a:ext cx="3075000" cy="540414"/>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000000"/>
              </a:buClr>
              <a:buSzPts val="2000"/>
              <a:buFont typeface="Arial"/>
              <a:buNone/>
            </a:pPr>
            <a:r>
              <a:rPr lang="en" sz="2000" b="1" i="0" u="none" strike="noStrike" cap="none">
                <a:solidFill>
                  <a:schemeClr val="lt1"/>
                </a:solidFill>
                <a:latin typeface="Calibri"/>
                <a:ea typeface="Calibri"/>
                <a:cs typeface="Calibri"/>
                <a:sym typeface="Calibri"/>
              </a:rPr>
              <a:t>2 Persona = Problema</a:t>
            </a:r>
            <a:endParaRPr sz="1050" b="1" i="0" u="none" strike="noStrike" cap="none">
              <a:solidFill>
                <a:schemeClr val="lt1"/>
              </a:solidFill>
              <a:latin typeface="Calibri"/>
              <a:ea typeface="Calibri"/>
              <a:cs typeface="Calibri"/>
              <a:sym typeface="Calibri"/>
            </a:endParaRPr>
          </a:p>
        </p:txBody>
      </p:sp>
      <p:sp>
        <p:nvSpPr>
          <p:cNvPr id="130" name="Google Shape;130;p6"/>
          <p:cNvSpPr txBox="1"/>
          <p:nvPr/>
        </p:nvSpPr>
        <p:spPr>
          <a:xfrm>
            <a:off x="817503" y="3111458"/>
            <a:ext cx="3000000" cy="57962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000000"/>
              </a:buClr>
              <a:buSzPts val="2000"/>
              <a:buFont typeface="Arial"/>
              <a:buNone/>
            </a:pPr>
            <a:r>
              <a:rPr lang="en" sz="2000" b="1" i="0" u="none" strike="noStrike" cap="none">
                <a:solidFill>
                  <a:schemeClr val="lt1"/>
                </a:solidFill>
                <a:latin typeface="Calibri"/>
                <a:ea typeface="Calibri"/>
                <a:cs typeface="Calibri"/>
                <a:sym typeface="Calibri"/>
              </a:rPr>
              <a:t>3 Generalización</a:t>
            </a:r>
            <a:endParaRPr sz="1050" b="1" i="0" u="none" strike="noStrike" cap="none">
              <a:solidFill>
                <a:schemeClr val="lt1"/>
              </a:solidFill>
              <a:latin typeface="Calibri"/>
              <a:ea typeface="Calibri"/>
              <a:cs typeface="Calibri"/>
              <a:sym typeface="Calibri"/>
            </a:endParaRPr>
          </a:p>
        </p:txBody>
      </p:sp>
      <p:sp>
        <p:nvSpPr>
          <p:cNvPr id="131" name="Google Shape;131;p6"/>
          <p:cNvSpPr txBox="1"/>
          <p:nvPr/>
        </p:nvSpPr>
        <p:spPr>
          <a:xfrm>
            <a:off x="831925" y="2673123"/>
            <a:ext cx="3000000" cy="7521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000000"/>
              </a:buClr>
              <a:buSzPts val="2000"/>
              <a:buFont typeface="Arial"/>
              <a:buNone/>
            </a:pPr>
            <a:r>
              <a:rPr lang="en" sz="2000" b="1" i="0" u="none" strike="noStrike" cap="none">
                <a:solidFill>
                  <a:schemeClr val="lt1"/>
                </a:solidFill>
                <a:latin typeface="Calibri"/>
                <a:ea typeface="Calibri"/>
                <a:cs typeface="Calibri"/>
                <a:sym typeface="Calibri"/>
              </a:rPr>
              <a:t>4 Involucrar a otros</a:t>
            </a:r>
            <a:endParaRPr sz="2000" b="1" i="0" u="none" strike="noStrike" cap="none">
              <a:solidFill>
                <a:schemeClr val="lt1"/>
              </a:solidFill>
              <a:latin typeface="Calibri"/>
              <a:ea typeface="Calibri"/>
              <a:cs typeface="Calibri"/>
              <a:sym typeface="Calibri"/>
            </a:endParaRPr>
          </a:p>
        </p:txBody>
      </p:sp>
      <p:sp>
        <p:nvSpPr>
          <p:cNvPr id="132" name="Google Shape;132;p6"/>
          <p:cNvSpPr txBox="1"/>
          <p:nvPr/>
        </p:nvSpPr>
        <p:spPr>
          <a:xfrm>
            <a:off x="817503" y="2152160"/>
            <a:ext cx="3462300" cy="7521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000000"/>
              </a:buClr>
              <a:buSzPts val="2000"/>
              <a:buFont typeface="Arial"/>
              <a:buNone/>
            </a:pPr>
            <a:r>
              <a:rPr lang="en" sz="2000" b="1" i="0" u="none" strike="noStrike" cap="none">
                <a:solidFill>
                  <a:schemeClr val="lt1"/>
                </a:solidFill>
                <a:latin typeface="Calibri"/>
                <a:ea typeface="Calibri"/>
                <a:cs typeface="Calibri"/>
                <a:sym typeface="Calibri"/>
              </a:rPr>
              <a:t>5 Reacciones exageradas</a:t>
            </a:r>
            <a:endParaRPr sz="2000" b="1" i="0" u="none" strike="noStrike" cap="none">
              <a:solidFill>
                <a:schemeClr val="lt1"/>
              </a:solidFill>
              <a:latin typeface="Calibri"/>
              <a:ea typeface="Calibri"/>
              <a:cs typeface="Calibri"/>
              <a:sym typeface="Calibri"/>
            </a:endParaRPr>
          </a:p>
        </p:txBody>
      </p:sp>
      <p:sp>
        <p:nvSpPr>
          <p:cNvPr id="133" name="Google Shape;133;p6"/>
          <p:cNvSpPr txBox="1"/>
          <p:nvPr/>
        </p:nvSpPr>
        <p:spPr>
          <a:xfrm>
            <a:off x="851639" y="1207399"/>
            <a:ext cx="3557400" cy="7521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000000"/>
              </a:buClr>
              <a:buSzPts val="2000"/>
              <a:buFont typeface="Arial"/>
              <a:buNone/>
            </a:pPr>
            <a:r>
              <a:rPr lang="en" sz="2000" b="1" i="0" u="none" strike="noStrike" cap="none" dirty="0">
                <a:solidFill>
                  <a:schemeClr val="lt1"/>
                </a:solidFill>
                <a:latin typeface="Calibri"/>
                <a:ea typeface="Calibri"/>
                <a:cs typeface="Calibri"/>
                <a:sym typeface="Calibri"/>
              </a:rPr>
              <a:t>7 </a:t>
            </a:r>
            <a:r>
              <a:rPr lang="en" sz="2000" b="1" i="0" u="none" strike="noStrike" cap="none" dirty="0" err="1">
                <a:solidFill>
                  <a:schemeClr val="lt1"/>
                </a:solidFill>
                <a:latin typeface="Calibri"/>
                <a:ea typeface="Calibri"/>
                <a:cs typeface="Calibri"/>
                <a:sym typeface="Calibri"/>
              </a:rPr>
              <a:t>Agresividad</a:t>
            </a:r>
            <a:endParaRPr sz="1050" b="1" i="0" u="none" strike="noStrike" cap="none" dirty="0">
              <a:solidFill>
                <a:schemeClr val="lt1"/>
              </a:solidFill>
              <a:latin typeface="Calibri"/>
              <a:ea typeface="Calibri"/>
              <a:cs typeface="Calibri"/>
              <a:sym typeface="Calibri"/>
            </a:endParaRPr>
          </a:p>
        </p:txBody>
      </p:sp>
      <p:sp>
        <p:nvSpPr>
          <p:cNvPr id="134" name="Google Shape;134;p6"/>
          <p:cNvSpPr txBox="1"/>
          <p:nvPr/>
        </p:nvSpPr>
        <p:spPr>
          <a:xfrm>
            <a:off x="835867" y="1672890"/>
            <a:ext cx="35574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000000"/>
              </a:buClr>
              <a:buSzPts val="2000"/>
              <a:buFont typeface="Arial"/>
              <a:buNone/>
            </a:pPr>
            <a:r>
              <a:rPr lang="en" sz="2000" b="1" i="0" u="none" strike="noStrike" cap="none">
                <a:solidFill>
                  <a:schemeClr val="lt1"/>
                </a:solidFill>
                <a:latin typeface="Calibri"/>
                <a:ea typeface="Calibri"/>
                <a:cs typeface="Calibri"/>
                <a:sym typeface="Calibri"/>
              </a:rPr>
              <a:t>6 Emociones negativas</a:t>
            </a:r>
            <a:endParaRPr sz="1050" b="1" i="0" u="none" strike="noStrike" cap="none">
              <a:solidFill>
                <a:schemeClr val="lt1"/>
              </a:solidFill>
              <a:latin typeface="Calibri"/>
              <a:ea typeface="Calibri"/>
              <a:cs typeface="Calibri"/>
              <a:sym typeface="Calibri"/>
            </a:endParaRPr>
          </a:p>
        </p:txBody>
      </p:sp>
      <p:sp>
        <p:nvSpPr>
          <p:cNvPr id="135" name="Google Shape;135;p6"/>
          <p:cNvSpPr txBox="1"/>
          <p:nvPr/>
        </p:nvSpPr>
        <p:spPr>
          <a:xfrm>
            <a:off x="831925" y="4061768"/>
            <a:ext cx="3075000" cy="533826"/>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000000"/>
              </a:buClr>
              <a:buSzPts val="2000"/>
              <a:buFont typeface="Arial"/>
              <a:buNone/>
            </a:pPr>
            <a:r>
              <a:rPr lang="en" sz="2000" b="1" i="0" u="none" strike="noStrike" cap="none">
                <a:solidFill>
                  <a:schemeClr val="lt1"/>
                </a:solidFill>
                <a:latin typeface="Calibri"/>
                <a:ea typeface="Calibri"/>
                <a:cs typeface="Calibri"/>
                <a:sym typeface="Calibri"/>
              </a:rPr>
              <a:t>1 Desacuerdo</a:t>
            </a:r>
            <a:endParaRPr sz="1050" b="1" i="0" u="none" strike="noStrike" cap="none">
              <a:solidFill>
                <a:schemeClr val="lt1"/>
              </a:solidFill>
              <a:latin typeface="Calibri"/>
              <a:ea typeface="Calibri"/>
              <a:cs typeface="Calibri"/>
              <a:sym typeface="Calibri"/>
            </a:endParaRPr>
          </a:p>
        </p:txBody>
      </p:sp>
      <p:sp>
        <p:nvSpPr>
          <p:cNvPr id="136" name="Google Shape;136;p6"/>
          <p:cNvSpPr/>
          <p:nvPr/>
        </p:nvSpPr>
        <p:spPr>
          <a:xfrm>
            <a:off x="0" y="6793"/>
            <a:ext cx="9144001" cy="763200"/>
          </a:xfrm>
          <a:prstGeom prst="rect">
            <a:avLst/>
          </a:prstGeom>
          <a:solidFill>
            <a:srgbClr val="1C9B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 name="Google Shape;137;p6"/>
          <p:cNvSpPr txBox="1"/>
          <p:nvPr/>
        </p:nvSpPr>
        <p:spPr>
          <a:xfrm>
            <a:off x="86264" y="83989"/>
            <a:ext cx="4779034" cy="59522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 sz="4400" b="1" i="0" u="none" strike="noStrike" cap="none">
                <a:solidFill>
                  <a:schemeClr val="lt1"/>
                </a:solidFill>
                <a:latin typeface="Calibri"/>
                <a:ea typeface="Calibri"/>
                <a:cs typeface="Calibri"/>
                <a:sym typeface="Calibri"/>
              </a:rPr>
              <a:t>Espiral del conflicto </a:t>
            </a:r>
            <a:endParaRPr sz="1400" b="0" i="0" u="none" strike="noStrike" cap="none">
              <a:solidFill>
                <a:srgbClr val="000000"/>
              </a:solidFill>
              <a:latin typeface="Arial"/>
              <a:ea typeface="Arial"/>
              <a:cs typeface="Arial"/>
              <a:sym typeface="Arial"/>
            </a:endParaRPr>
          </a:p>
        </p:txBody>
      </p:sp>
      <p:pic>
        <p:nvPicPr>
          <p:cNvPr id="138" name="Google Shape;138;p6"/>
          <p:cNvPicPr preferRelativeResize="0"/>
          <p:nvPr/>
        </p:nvPicPr>
        <p:blipFill rotWithShape="1">
          <a:blip r:embed="rId4">
            <a:alphaModFix/>
          </a:blip>
          <a:srcRect/>
          <a:stretch/>
        </p:blipFill>
        <p:spPr>
          <a:xfrm rot="-5400000">
            <a:off x="4585850" y="1868462"/>
            <a:ext cx="2739729" cy="21526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1000"/>
                                        <p:tgtEl>
                                          <p:spTgt spid="1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fade">
                                      <p:cBhvr>
                                        <p:cTn id="17" dur="10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fade">
                                      <p:cBhvr>
                                        <p:cTn id="22" dur="1000"/>
                                        <p:tgtEl>
                                          <p:spTgt spid="1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fade">
                                      <p:cBhvr>
                                        <p:cTn id="27" dur="1000"/>
                                        <p:tgtEl>
                                          <p:spTgt spid="1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4"/>
                                        </p:tgtEl>
                                        <p:attrNameLst>
                                          <p:attrName>style.visibility</p:attrName>
                                        </p:attrNameLst>
                                      </p:cBhvr>
                                      <p:to>
                                        <p:strVal val="visible"/>
                                      </p:to>
                                    </p:set>
                                    <p:animEffect transition="in" filter="fade">
                                      <p:cBhvr>
                                        <p:cTn id="32" dur="1000"/>
                                        <p:tgtEl>
                                          <p:spTgt spid="1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fade">
                                      <p:cBhvr>
                                        <p:cTn id="37" dur="10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6" name="Imagen 5">
            <a:extLst>
              <a:ext uri="{FF2B5EF4-FFF2-40B4-BE49-F238E27FC236}">
                <a16:creationId xmlns:a16="http://schemas.microsoft.com/office/drawing/2014/main" id="{2DB77636-92B1-CD47-B68B-BD5996997BC8}"/>
              </a:ext>
            </a:extLst>
          </p:cNvPr>
          <p:cNvPicPr>
            <a:picLocks noChangeAspect="1"/>
          </p:cNvPicPr>
          <p:nvPr/>
        </p:nvPicPr>
        <p:blipFill>
          <a:blip r:embed="rId3"/>
          <a:stretch>
            <a:fillRect/>
          </a:stretch>
        </p:blipFill>
        <p:spPr>
          <a:xfrm>
            <a:off x="0" y="0"/>
            <a:ext cx="9144000" cy="5143500"/>
          </a:xfrm>
          <a:prstGeom prst="rect">
            <a:avLst/>
          </a:prstGeom>
        </p:spPr>
      </p:pic>
      <p:sp>
        <p:nvSpPr>
          <p:cNvPr id="144" name="Google Shape;144;p7"/>
          <p:cNvSpPr/>
          <p:nvPr/>
        </p:nvSpPr>
        <p:spPr>
          <a:xfrm>
            <a:off x="0" y="6793"/>
            <a:ext cx="9144001" cy="763200"/>
          </a:xfrm>
          <a:prstGeom prst="rect">
            <a:avLst/>
          </a:prstGeom>
          <a:solidFill>
            <a:srgbClr val="1C9B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5" name="Google Shape;145;p7"/>
          <p:cNvSpPr txBox="1">
            <a:spLocks noGrp="1"/>
          </p:cNvSpPr>
          <p:nvPr>
            <p:ph type="title"/>
          </p:nvPr>
        </p:nvSpPr>
        <p:spPr>
          <a:xfrm>
            <a:off x="174561" y="102043"/>
            <a:ext cx="6767407"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800"/>
              <a:buFont typeface="Calibri"/>
              <a:buNone/>
            </a:pPr>
            <a:r>
              <a:rPr lang="en" sz="4400" b="1">
                <a:solidFill>
                  <a:schemeClr val="lt1"/>
                </a:solidFill>
                <a:latin typeface="Calibri"/>
                <a:ea typeface="Calibri"/>
                <a:cs typeface="Calibri"/>
                <a:sym typeface="Calibri"/>
              </a:rPr>
              <a:t>Paso 1. Desacuerdo </a:t>
            </a:r>
            <a:endParaRPr sz="4400" b="1">
              <a:solidFill>
                <a:schemeClr val="lt1"/>
              </a:solidFill>
              <a:latin typeface="Calibri"/>
              <a:ea typeface="Calibri"/>
              <a:cs typeface="Calibri"/>
              <a:sym typeface="Calibri"/>
            </a:endParaRPr>
          </a:p>
        </p:txBody>
      </p:sp>
      <p:sp>
        <p:nvSpPr>
          <p:cNvPr id="146" name="Google Shape;146;p7"/>
          <p:cNvSpPr txBox="1">
            <a:spLocks noGrp="1"/>
          </p:cNvSpPr>
          <p:nvPr>
            <p:ph type="body" idx="1"/>
          </p:nvPr>
        </p:nvSpPr>
        <p:spPr>
          <a:xfrm>
            <a:off x="343163" y="1164770"/>
            <a:ext cx="8027951" cy="3524973"/>
          </a:xfrm>
          <a:prstGeom prst="rect">
            <a:avLst/>
          </a:prstGeom>
          <a:noFill/>
          <a:ln>
            <a:noFill/>
          </a:ln>
        </p:spPr>
        <p:txBody>
          <a:bodyPr spcFirstLastPara="1" wrap="square" lIns="91425" tIns="91425" rIns="91425" bIns="91425" anchor="t" anchorCtr="0">
            <a:noAutofit/>
          </a:bodyPr>
          <a:lstStyle/>
          <a:p>
            <a:pPr marL="0" lvl="0" indent="0" rtl="0">
              <a:lnSpc>
                <a:spcPct val="90000"/>
              </a:lnSpc>
              <a:spcBef>
                <a:spcPts val="1000"/>
              </a:spcBef>
              <a:spcAft>
                <a:spcPts val="0"/>
              </a:spcAft>
              <a:buClr>
                <a:schemeClr val="lt1"/>
              </a:buClr>
              <a:buSzPts val="1800"/>
              <a:buNone/>
            </a:pPr>
            <a:r>
              <a:rPr lang="en" sz="2400" b="1" dirty="0" err="1">
                <a:solidFill>
                  <a:schemeClr val="lt1"/>
                </a:solidFill>
              </a:rPr>
              <a:t>Comienzo</a:t>
            </a:r>
            <a:r>
              <a:rPr lang="en" sz="2400" b="1" dirty="0">
                <a:solidFill>
                  <a:schemeClr val="lt1"/>
                </a:solidFill>
              </a:rPr>
              <a:t> del </a:t>
            </a:r>
            <a:r>
              <a:rPr lang="en" sz="2400" b="1" dirty="0" err="1">
                <a:solidFill>
                  <a:schemeClr val="lt1"/>
                </a:solidFill>
              </a:rPr>
              <a:t>conflicto</a:t>
            </a:r>
            <a:r>
              <a:rPr lang="en" sz="2400" b="1" dirty="0">
                <a:solidFill>
                  <a:schemeClr val="lt1"/>
                </a:solidFill>
              </a:rPr>
              <a:t>. Dos o </a:t>
            </a:r>
            <a:r>
              <a:rPr lang="en" sz="2400" b="1" dirty="0" err="1">
                <a:solidFill>
                  <a:schemeClr val="lt1"/>
                </a:solidFill>
              </a:rPr>
              <a:t>más</a:t>
            </a:r>
            <a:r>
              <a:rPr lang="en" sz="2400" b="1" dirty="0">
                <a:solidFill>
                  <a:schemeClr val="lt1"/>
                </a:solidFill>
              </a:rPr>
              <a:t> personas no </a:t>
            </a:r>
            <a:r>
              <a:rPr lang="en" sz="2400" b="1" dirty="0" err="1">
                <a:solidFill>
                  <a:schemeClr val="lt1"/>
                </a:solidFill>
              </a:rPr>
              <a:t>están</a:t>
            </a:r>
            <a:r>
              <a:rPr lang="en" sz="2400" b="1" dirty="0">
                <a:solidFill>
                  <a:schemeClr val="lt1"/>
                </a:solidFill>
              </a:rPr>
              <a:t> de </a:t>
            </a:r>
            <a:r>
              <a:rPr lang="en" sz="2400" b="1" dirty="0" err="1">
                <a:solidFill>
                  <a:schemeClr val="lt1"/>
                </a:solidFill>
              </a:rPr>
              <a:t>acuerdo</a:t>
            </a:r>
            <a:r>
              <a:rPr lang="en" sz="2400" b="1" dirty="0">
                <a:solidFill>
                  <a:schemeClr val="lt1"/>
                </a:solidFill>
              </a:rPr>
              <a:t> </a:t>
            </a:r>
            <a:r>
              <a:rPr lang="en" sz="2400" b="1" dirty="0" err="1">
                <a:solidFill>
                  <a:schemeClr val="lt1"/>
                </a:solidFill>
              </a:rPr>
              <a:t>sobre</a:t>
            </a:r>
            <a:r>
              <a:rPr lang="en" sz="2400" b="1" dirty="0">
                <a:solidFill>
                  <a:schemeClr val="lt1"/>
                </a:solidFill>
              </a:rPr>
              <a:t> </a:t>
            </a:r>
            <a:r>
              <a:rPr lang="en" sz="2400" b="1" dirty="0" err="1">
                <a:solidFill>
                  <a:schemeClr val="lt1"/>
                </a:solidFill>
              </a:rPr>
              <a:t>algo</a:t>
            </a:r>
            <a:r>
              <a:rPr lang="en" sz="2400" b="1" dirty="0">
                <a:solidFill>
                  <a:schemeClr val="lt1"/>
                </a:solidFill>
              </a:rPr>
              <a:t>. </a:t>
            </a:r>
            <a:endParaRPr dirty="0"/>
          </a:p>
          <a:p>
            <a:pPr marL="0" lvl="0" indent="0" rtl="0">
              <a:lnSpc>
                <a:spcPct val="90000"/>
              </a:lnSpc>
              <a:spcBef>
                <a:spcPts val="1600"/>
              </a:spcBef>
              <a:spcAft>
                <a:spcPts val="0"/>
              </a:spcAft>
              <a:buClr>
                <a:schemeClr val="lt1"/>
              </a:buClr>
              <a:buSzPts val="1800"/>
              <a:buNone/>
            </a:pPr>
            <a:r>
              <a:rPr lang="en" sz="2400" b="1" dirty="0" err="1">
                <a:solidFill>
                  <a:schemeClr val="lt1"/>
                </a:solidFill>
              </a:rPr>
              <a:t>Ejemplo</a:t>
            </a:r>
            <a:r>
              <a:rPr lang="en" sz="2400" b="1" dirty="0">
                <a:solidFill>
                  <a:schemeClr val="lt1"/>
                </a:solidFill>
              </a:rPr>
              <a:t>: </a:t>
            </a:r>
            <a:r>
              <a:rPr lang="en" sz="2400" dirty="0">
                <a:solidFill>
                  <a:schemeClr val="lt1"/>
                </a:solidFill>
              </a:rPr>
              <a:t>Andrea </a:t>
            </a:r>
            <a:r>
              <a:rPr lang="en" sz="2400" dirty="0" err="1">
                <a:solidFill>
                  <a:schemeClr val="lt1"/>
                </a:solidFill>
              </a:rPr>
              <a:t>está</a:t>
            </a:r>
            <a:r>
              <a:rPr lang="en" sz="2400" dirty="0">
                <a:solidFill>
                  <a:schemeClr val="lt1"/>
                </a:solidFill>
              </a:rPr>
              <a:t> </a:t>
            </a:r>
            <a:r>
              <a:rPr lang="en" sz="2400" dirty="0" err="1">
                <a:solidFill>
                  <a:schemeClr val="lt1"/>
                </a:solidFill>
              </a:rPr>
              <a:t>preocupada</a:t>
            </a:r>
            <a:r>
              <a:rPr lang="en" sz="2400" dirty="0">
                <a:solidFill>
                  <a:schemeClr val="lt1"/>
                </a:solidFill>
              </a:rPr>
              <a:t> </a:t>
            </a:r>
            <a:r>
              <a:rPr lang="en" sz="2400" dirty="0" err="1">
                <a:solidFill>
                  <a:schemeClr val="lt1"/>
                </a:solidFill>
              </a:rPr>
              <a:t>porque</a:t>
            </a:r>
            <a:r>
              <a:rPr lang="en" sz="2400" dirty="0">
                <a:solidFill>
                  <a:schemeClr val="lt1"/>
                </a:solidFill>
              </a:rPr>
              <a:t> </a:t>
            </a:r>
            <a:r>
              <a:rPr lang="en" sz="2400" dirty="0" err="1">
                <a:solidFill>
                  <a:schemeClr val="lt1"/>
                </a:solidFill>
              </a:rPr>
              <a:t>vienen</a:t>
            </a:r>
            <a:r>
              <a:rPr lang="en" sz="2400" dirty="0">
                <a:solidFill>
                  <a:schemeClr val="lt1"/>
                </a:solidFill>
              </a:rPr>
              <a:t> </a:t>
            </a:r>
            <a:r>
              <a:rPr lang="en" sz="2400" dirty="0" err="1">
                <a:solidFill>
                  <a:schemeClr val="lt1"/>
                </a:solidFill>
              </a:rPr>
              <a:t>los</a:t>
            </a:r>
            <a:r>
              <a:rPr lang="en" sz="2400" dirty="0">
                <a:solidFill>
                  <a:schemeClr val="lt1"/>
                </a:solidFill>
              </a:rPr>
              <a:t> </a:t>
            </a:r>
            <a:r>
              <a:rPr lang="en" sz="2400" dirty="0" err="1">
                <a:solidFill>
                  <a:schemeClr val="lt1"/>
                </a:solidFill>
              </a:rPr>
              <a:t>exámenes</a:t>
            </a:r>
            <a:r>
              <a:rPr lang="en" sz="2400" dirty="0">
                <a:solidFill>
                  <a:schemeClr val="lt1"/>
                </a:solidFill>
              </a:rPr>
              <a:t> y no le ha </a:t>
            </a:r>
            <a:r>
              <a:rPr lang="en" sz="2400" dirty="0" err="1">
                <a:solidFill>
                  <a:schemeClr val="lt1"/>
                </a:solidFill>
              </a:rPr>
              <a:t>ido</a:t>
            </a:r>
            <a:r>
              <a:rPr lang="en" sz="2400" dirty="0">
                <a:solidFill>
                  <a:schemeClr val="lt1"/>
                </a:solidFill>
              </a:rPr>
              <a:t> </a:t>
            </a:r>
            <a:r>
              <a:rPr lang="en" sz="2400" dirty="0" err="1">
                <a:solidFill>
                  <a:schemeClr val="lt1"/>
                </a:solidFill>
              </a:rPr>
              <a:t>bien</a:t>
            </a:r>
            <a:r>
              <a:rPr lang="en" sz="2400" dirty="0">
                <a:solidFill>
                  <a:schemeClr val="lt1"/>
                </a:solidFill>
              </a:rPr>
              <a:t> </a:t>
            </a:r>
            <a:r>
              <a:rPr lang="en" sz="2400" dirty="0" err="1">
                <a:solidFill>
                  <a:schemeClr val="lt1"/>
                </a:solidFill>
              </a:rPr>
              <a:t>en</a:t>
            </a:r>
            <a:r>
              <a:rPr lang="en" sz="2400" dirty="0">
                <a:solidFill>
                  <a:schemeClr val="lt1"/>
                </a:solidFill>
              </a:rPr>
              <a:t> </a:t>
            </a:r>
            <a:r>
              <a:rPr lang="en" sz="2400" dirty="0" err="1">
                <a:solidFill>
                  <a:schemeClr val="lt1"/>
                </a:solidFill>
              </a:rPr>
              <a:t>matemáticas</a:t>
            </a:r>
            <a:r>
              <a:rPr lang="en" sz="2400" dirty="0">
                <a:solidFill>
                  <a:schemeClr val="lt1"/>
                </a:solidFill>
              </a:rPr>
              <a:t>. Ella le </a:t>
            </a:r>
            <a:r>
              <a:rPr lang="en" sz="2400" dirty="0" err="1">
                <a:solidFill>
                  <a:schemeClr val="lt1"/>
                </a:solidFill>
              </a:rPr>
              <a:t>comenta</a:t>
            </a:r>
            <a:r>
              <a:rPr lang="en" sz="2400" dirty="0">
                <a:solidFill>
                  <a:schemeClr val="lt1"/>
                </a:solidFill>
              </a:rPr>
              <a:t> </a:t>
            </a:r>
            <a:r>
              <a:rPr lang="en" sz="2400" dirty="0" err="1">
                <a:solidFill>
                  <a:schemeClr val="lt1"/>
                </a:solidFill>
              </a:rPr>
              <a:t>esto</a:t>
            </a:r>
            <a:r>
              <a:rPr lang="en" sz="2400" dirty="0">
                <a:solidFill>
                  <a:schemeClr val="lt1"/>
                </a:solidFill>
              </a:rPr>
              <a:t> a Claudia, </a:t>
            </a:r>
            <a:r>
              <a:rPr lang="en" sz="2400" dirty="0" err="1">
                <a:solidFill>
                  <a:schemeClr val="lt1"/>
                </a:solidFill>
              </a:rPr>
              <a:t>su</a:t>
            </a:r>
            <a:r>
              <a:rPr lang="en" sz="2400" dirty="0">
                <a:solidFill>
                  <a:schemeClr val="lt1"/>
                </a:solidFill>
              </a:rPr>
              <a:t> </a:t>
            </a:r>
            <a:r>
              <a:rPr lang="en" sz="2400" dirty="0" err="1">
                <a:solidFill>
                  <a:schemeClr val="lt1"/>
                </a:solidFill>
              </a:rPr>
              <a:t>mejor</a:t>
            </a:r>
            <a:r>
              <a:rPr lang="en" sz="2400" dirty="0">
                <a:solidFill>
                  <a:schemeClr val="lt1"/>
                </a:solidFill>
              </a:rPr>
              <a:t> amiga. Claudia, para </a:t>
            </a:r>
            <a:r>
              <a:rPr lang="en" sz="2400" dirty="0" err="1">
                <a:solidFill>
                  <a:schemeClr val="lt1"/>
                </a:solidFill>
              </a:rPr>
              <a:t>ayudar</a:t>
            </a:r>
            <a:r>
              <a:rPr lang="en" sz="2400" dirty="0">
                <a:solidFill>
                  <a:schemeClr val="lt1"/>
                </a:solidFill>
              </a:rPr>
              <a:t>, </a:t>
            </a:r>
            <a:r>
              <a:rPr lang="en" sz="2400" dirty="0" err="1">
                <a:solidFill>
                  <a:schemeClr val="lt1"/>
                </a:solidFill>
              </a:rPr>
              <a:t>va</a:t>
            </a:r>
            <a:r>
              <a:rPr lang="en" sz="2400" dirty="0">
                <a:solidFill>
                  <a:schemeClr val="lt1"/>
                </a:solidFill>
              </a:rPr>
              <a:t> </a:t>
            </a:r>
            <a:r>
              <a:rPr lang="en" sz="2400" dirty="0" err="1">
                <a:solidFill>
                  <a:schemeClr val="lt1"/>
                </a:solidFill>
              </a:rPr>
              <a:t>donde</a:t>
            </a:r>
            <a:r>
              <a:rPr lang="en" sz="2400" dirty="0">
                <a:solidFill>
                  <a:schemeClr val="lt1"/>
                </a:solidFill>
              </a:rPr>
              <a:t> Martín a </a:t>
            </a:r>
            <a:r>
              <a:rPr lang="en" sz="2400" dirty="0" err="1">
                <a:solidFill>
                  <a:schemeClr val="lt1"/>
                </a:solidFill>
              </a:rPr>
              <a:t>preguntarle</a:t>
            </a:r>
            <a:r>
              <a:rPr lang="en" sz="2400" dirty="0">
                <a:solidFill>
                  <a:schemeClr val="lt1"/>
                </a:solidFill>
              </a:rPr>
              <a:t> </a:t>
            </a:r>
            <a:r>
              <a:rPr lang="en" sz="2400" dirty="0" err="1">
                <a:solidFill>
                  <a:schemeClr val="lt1"/>
                </a:solidFill>
              </a:rPr>
              <a:t>si</a:t>
            </a:r>
            <a:r>
              <a:rPr lang="en" sz="2400" dirty="0">
                <a:solidFill>
                  <a:schemeClr val="lt1"/>
                </a:solidFill>
              </a:rPr>
              <a:t> </a:t>
            </a:r>
            <a:r>
              <a:rPr lang="en" sz="2400" dirty="0" err="1">
                <a:solidFill>
                  <a:schemeClr val="lt1"/>
                </a:solidFill>
              </a:rPr>
              <a:t>puede</a:t>
            </a:r>
            <a:r>
              <a:rPr lang="en" sz="2400" dirty="0">
                <a:solidFill>
                  <a:schemeClr val="lt1"/>
                </a:solidFill>
              </a:rPr>
              <a:t> </a:t>
            </a:r>
            <a:r>
              <a:rPr lang="en" sz="2400" dirty="0" err="1">
                <a:solidFill>
                  <a:schemeClr val="lt1"/>
                </a:solidFill>
              </a:rPr>
              <a:t>ayudar</a:t>
            </a:r>
            <a:r>
              <a:rPr lang="en" sz="2400" dirty="0">
                <a:solidFill>
                  <a:schemeClr val="lt1"/>
                </a:solidFill>
              </a:rPr>
              <a:t> a Andrea para </a:t>
            </a:r>
            <a:r>
              <a:rPr lang="en" sz="2400" dirty="0" err="1">
                <a:solidFill>
                  <a:schemeClr val="lt1"/>
                </a:solidFill>
              </a:rPr>
              <a:t>estudiar</a:t>
            </a:r>
            <a:r>
              <a:rPr lang="en" sz="2400" dirty="0">
                <a:solidFill>
                  <a:schemeClr val="lt1"/>
                </a:solidFill>
              </a:rPr>
              <a:t> </a:t>
            </a:r>
            <a:r>
              <a:rPr lang="en" sz="2400" dirty="0" err="1">
                <a:solidFill>
                  <a:schemeClr val="lt1"/>
                </a:solidFill>
              </a:rPr>
              <a:t>matemáticas</a:t>
            </a:r>
            <a:r>
              <a:rPr lang="en" sz="2400" dirty="0">
                <a:solidFill>
                  <a:schemeClr val="lt1"/>
                </a:solidFill>
              </a:rPr>
              <a:t> y </a:t>
            </a:r>
            <a:r>
              <a:rPr lang="en" sz="2400" dirty="0" err="1">
                <a:solidFill>
                  <a:schemeClr val="lt1"/>
                </a:solidFill>
              </a:rPr>
              <a:t>él</a:t>
            </a:r>
            <a:r>
              <a:rPr lang="en" sz="2400" dirty="0">
                <a:solidFill>
                  <a:schemeClr val="lt1"/>
                </a:solidFill>
              </a:rPr>
              <a:t> dice que </a:t>
            </a:r>
            <a:r>
              <a:rPr lang="en" sz="2400" dirty="0" err="1">
                <a:solidFill>
                  <a:schemeClr val="lt1"/>
                </a:solidFill>
              </a:rPr>
              <a:t>sí</a:t>
            </a:r>
            <a:r>
              <a:rPr lang="en" sz="2400" dirty="0">
                <a:solidFill>
                  <a:schemeClr val="lt1"/>
                </a:solidFill>
              </a:rPr>
              <a:t>. Andrea se </a:t>
            </a:r>
            <a:r>
              <a:rPr lang="en" sz="2400" dirty="0" err="1">
                <a:solidFill>
                  <a:schemeClr val="lt1"/>
                </a:solidFill>
              </a:rPr>
              <a:t>enoja</a:t>
            </a:r>
            <a:r>
              <a:rPr lang="en" sz="2400" dirty="0">
                <a:solidFill>
                  <a:schemeClr val="lt1"/>
                </a:solidFill>
              </a:rPr>
              <a:t> </a:t>
            </a:r>
            <a:r>
              <a:rPr lang="en" sz="2400" dirty="0" err="1">
                <a:solidFill>
                  <a:schemeClr val="lt1"/>
                </a:solidFill>
              </a:rPr>
              <a:t>porque</a:t>
            </a:r>
            <a:r>
              <a:rPr lang="en" sz="2400" dirty="0">
                <a:solidFill>
                  <a:schemeClr val="lt1"/>
                </a:solidFill>
              </a:rPr>
              <a:t> no </a:t>
            </a:r>
            <a:r>
              <a:rPr lang="en" sz="2400" dirty="0" err="1">
                <a:solidFill>
                  <a:schemeClr val="lt1"/>
                </a:solidFill>
              </a:rPr>
              <a:t>quería</a:t>
            </a:r>
            <a:r>
              <a:rPr lang="en" sz="2400" dirty="0">
                <a:solidFill>
                  <a:schemeClr val="lt1"/>
                </a:solidFill>
              </a:rPr>
              <a:t> que Martín la </a:t>
            </a:r>
            <a:r>
              <a:rPr lang="en" sz="2400" dirty="0" err="1">
                <a:solidFill>
                  <a:schemeClr val="lt1"/>
                </a:solidFill>
              </a:rPr>
              <a:t>ayude</a:t>
            </a:r>
            <a:r>
              <a:rPr lang="en" sz="2400" dirty="0">
                <a:solidFill>
                  <a:schemeClr val="lt1"/>
                </a:solidFill>
              </a:rPr>
              <a:t>. </a:t>
            </a:r>
            <a:endParaRPr sz="2400" dirty="0">
              <a:solidFill>
                <a:schemeClr val="lt1"/>
              </a:solidFill>
            </a:endParaRPr>
          </a:p>
          <a:p>
            <a:pPr marL="0" lvl="0" indent="0" rtl="0">
              <a:lnSpc>
                <a:spcPct val="90000"/>
              </a:lnSpc>
              <a:spcBef>
                <a:spcPts val="0"/>
              </a:spcBef>
              <a:spcAft>
                <a:spcPts val="1600"/>
              </a:spcAft>
              <a:buClr>
                <a:schemeClr val="dk1"/>
              </a:buClr>
              <a:buSzPts val="1800"/>
              <a:buNone/>
            </a:pPr>
            <a:endParaRPr sz="2400" b="1" dirty="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6" name="Imagen 5">
            <a:extLst>
              <a:ext uri="{FF2B5EF4-FFF2-40B4-BE49-F238E27FC236}">
                <a16:creationId xmlns:a16="http://schemas.microsoft.com/office/drawing/2014/main" id="{57FCFA9E-F749-BF46-AD8B-C81A86F1C9F0}"/>
              </a:ext>
            </a:extLst>
          </p:cNvPr>
          <p:cNvPicPr>
            <a:picLocks noChangeAspect="1"/>
          </p:cNvPicPr>
          <p:nvPr/>
        </p:nvPicPr>
        <p:blipFill>
          <a:blip r:embed="rId3"/>
          <a:stretch>
            <a:fillRect/>
          </a:stretch>
        </p:blipFill>
        <p:spPr>
          <a:xfrm>
            <a:off x="0" y="0"/>
            <a:ext cx="9144000" cy="5143500"/>
          </a:xfrm>
          <a:prstGeom prst="rect">
            <a:avLst/>
          </a:prstGeom>
        </p:spPr>
      </p:pic>
      <p:sp>
        <p:nvSpPr>
          <p:cNvPr id="152" name="Google Shape;152;p8"/>
          <p:cNvSpPr/>
          <p:nvPr/>
        </p:nvSpPr>
        <p:spPr>
          <a:xfrm>
            <a:off x="0" y="6793"/>
            <a:ext cx="9144001" cy="763200"/>
          </a:xfrm>
          <a:prstGeom prst="rect">
            <a:avLst/>
          </a:prstGeom>
          <a:solidFill>
            <a:srgbClr val="1C9B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3" name="Google Shape;153;p8"/>
          <p:cNvSpPr txBox="1">
            <a:spLocks noGrp="1"/>
          </p:cNvSpPr>
          <p:nvPr>
            <p:ph type="title"/>
          </p:nvPr>
        </p:nvSpPr>
        <p:spPr>
          <a:xfrm>
            <a:off x="163550" y="31899"/>
            <a:ext cx="8357049"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800"/>
              <a:buFont typeface="Calibri"/>
              <a:buNone/>
            </a:pPr>
            <a:r>
              <a:rPr lang="en" sz="4400" b="1">
                <a:solidFill>
                  <a:schemeClr val="lt1"/>
                </a:solidFill>
                <a:latin typeface="Calibri"/>
                <a:ea typeface="Calibri"/>
                <a:cs typeface="Calibri"/>
                <a:sym typeface="Calibri"/>
              </a:rPr>
              <a:t>Paso 2. Persona = Problema </a:t>
            </a:r>
            <a:endParaRPr sz="4400" b="1">
              <a:solidFill>
                <a:schemeClr val="lt1"/>
              </a:solidFill>
              <a:latin typeface="Calibri"/>
              <a:ea typeface="Calibri"/>
              <a:cs typeface="Calibri"/>
              <a:sym typeface="Calibri"/>
            </a:endParaRPr>
          </a:p>
        </p:txBody>
      </p:sp>
      <p:sp>
        <p:nvSpPr>
          <p:cNvPr id="154" name="Google Shape;154;p8"/>
          <p:cNvSpPr txBox="1">
            <a:spLocks noGrp="1"/>
          </p:cNvSpPr>
          <p:nvPr>
            <p:ph type="body" idx="4294967295"/>
          </p:nvPr>
        </p:nvSpPr>
        <p:spPr>
          <a:xfrm>
            <a:off x="396875" y="1496802"/>
            <a:ext cx="8272672" cy="3092451"/>
          </a:xfrm>
          <a:prstGeom prst="rect">
            <a:avLst/>
          </a:prstGeom>
          <a:noFill/>
          <a:ln>
            <a:noFill/>
          </a:ln>
        </p:spPr>
        <p:txBody>
          <a:bodyPr spcFirstLastPara="1" wrap="square" lIns="91425" tIns="91425" rIns="91425" bIns="91425" anchor="t" anchorCtr="0">
            <a:noAutofit/>
          </a:bodyPr>
          <a:lstStyle/>
          <a:p>
            <a:pPr marL="0" lvl="0" indent="0" rtl="0">
              <a:lnSpc>
                <a:spcPct val="90000"/>
              </a:lnSpc>
              <a:spcBef>
                <a:spcPts val="1000"/>
              </a:spcBef>
              <a:spcAft>
                <a:spcPts val="0"/>
              </a:spcAft>
              <a:buClr>
                <a:schemeClr val="lt1"/>
              </a:buClr>
              <a:buSzPts val="2400"/>
              <a:buNone/>
            </a:pPr>
            <a:r>
              <a:rPr lang="en" sz="2400" b="1" dirty="0" err="1">
                <a:solidFill>
                  <a:schemeClr val="lt1"/>
                </a:solidFill>
              </a:rPr>
              <a:t>Poner</a:t>
            </a:r>
            <a:r>
              <a:rPr lang="en" sz="2400" b="1" dirty="0">
                <a:solidFill>
                  <a:schemeClr val="lt1"/>
                </a:solidFill>
              </a:rPr>
              <a:t> el </a:t>
            </a:r>
            <a:r>
              <a:rPr lang="en" sz="2400" b="1" dirty="0" err="1">
                <a:solidFill>
                  <a:schemeClr val="lt1"/>
                </a:solidFill>
              </a:rPr>
              <a:t>foco</a:t>
            </a:r>
            <a:r>
              <a:rPr lang="en" sz="2400" b="1" dirty="0">
                <a:solidFill>
                  <a:schemeClr val="lt1"/>
                </a:solidFill>
              </a:rPr>
              <a:t> </a:t>
            </a:r>
            <a:r>
              <a:rPr lang="en" sz="2400" b="1" dirty="0" err="1">
                <a:solidFill>
                  <a:schemeClr val="lt1"/>
                </a:solidFill>
              </a:rPr>
              <a:t>en</a:t>
            </a:r>
            <a:r>
              <a:rPr lang="en" sz="2400" b="1" dirty="0">
                <a:solidFill>
                  <a:schemeClr val="lt1"/>
                </a:solidFill>
              </a:rPr>
              <a:t> la persona </a:t>
            </a:r>
            <a:r>
              <a:rPr lang="en" sz="2400" b="1" dirty="0" err="1">
                <a:solidFill>
                  <a:schemeClr val="lt1"/>
                </a:solidFill>
              </a:rPr>
              <a:t>como</a:t>
            </a:r>
            <a:r>
              <a:rPr lang="en" sz="2400" b="1" dirty="0">
                <a:solidFill>
                  <a:schemeClr val="lt1"/>
                </a:solidFill>
              </a:rPr>
              <a:t> </a:t>
            </a:r>
            <a:r>
              <a:rPr lang="en" sz="2400" b="1" dirty="0" err="1">
                <a:solidFill>
                  <a:schemeClr val="lt1"/>
                </a:solidFill>
              </a:rPr>
              <a:t>razón</a:t>
            </a:r>
            <a:r>
              <a:rPr lang="en" sz="2400" b="1" dirty="0">
                <a:solidFill>
                  <a:schemeClr val="lt1"/>
                </a:solidFill>
              </a:rPr>
              <a:t> de </a:t>
            </a:r>
            <a:r>
              <a:rPr lang="en" sz="2400" b="1" dirty="0" err="1">
                <a:solidFill>
                  <a:schemeClr val="lt1"/>
                </a:solidFill>
              </a:rPr>
              <a:t>tu</a:t>
            </a:r>
            <a:r>
              <a:rPr lang="en" sz="2400" b="1" dirty="0">
                <a:solidFill>
                  <a:schemeClr val="lt1"/>
                </a:solidFill>
              </a:rPr>
              <a:t> </a:t>
            </a:r>
            <a:r>
              <a:rPr lang="en" sz="2400" b="1" dirty="0" err="1">
                <a:solidFill>
                  <a:schemeClr val="lt1"/>
                </a:solidFill>
              </a:rPr>
              <a:t>enojo</a:t>
            </a:r>
            <a:r>
              <a:rPr lang="en" sz="2400" b="1" dirty="0">
                <a:solidFill>
                  <a:schemeClr val="lt1"/>
                </a:solidFill>
              </a:rPr>
              <a:t>, </a:t>
            </a:r>
            <a:r>
              <a:rPr lang="en" sz="2400" b="1" dirty="0" err="1">
                <a:solidFill>
                  <a:schemeClr val="lt1"/>
                </a:solidFill>
              </a:rPr>
              <a:t>más</a:t>
            </a:r>
            <a:r>
              <a:rPr lang="en" sz="2400" b="1" dirty="0">
                <a:solidFill>
                  <a:schemeClr val="lt1"/>
                </a:solidFill>
              </a:rPr>
              <a:t> que </a:t>
            </a:r>
            <a:r>
              <a:rPr lang="en" sz="2400" b="1" dirty="0" err="1">
                <a:solidFill>
                  <a:schemeClr val="lt1"/>
                </a:solidFill>
              </a:rPr>
              <a:t>en</a:t>
            </a:r>
            <a:r>
              <a:rPr lang="en" sz="2400" b="1" dirty="0">
                <a:solidFill>
                  <a:schemeClr val="lt1"/>
                </a:solidFill>
              </a:rPr>
              <a:t> el </a:t>
            </a:r>
            <a:r>
              <a:rPr lang="en" sz="2400" b="1" dirty="0" err="1">
                <a:solidFill>
                  <a:schemeClr val="lt1"/>
                </a:solidFill>
              </a:rPr>
              <a:t>problema</a:t>
            </a:r>
            <a:r>
              <a:rPr lang="en" sz="2400" b="1" dirty="0">
                <a:solidFill>
                  <a:schemeClr val="lt1"/>
                </a:solidFill>
              </a:rPr>
              <a:t> </a:t>
            </a:r>
            <a:r>
              <a:rPr lang="en" sz="2400" b="1" dirty="0" err="1">
                <a:solidFill>
                  <a:schemeClr val="lt1"/>
                </a:solidFill>
              </a:rPr>
              <a:t>en</a:t>
            </a:r>
            <a:r>
              <a:rPr lang="en" sz="2400" b="1" dirty="0">
                <a:solidFill>
                  <a:schemeClr val="lt1"/>
                </a:solidFill>
              </a:rPr>
              <a:t> </a:t>
            </a:r>
            <a:r>
              <a:rPr lang="en" sz="2400" b="1" dirty="0" err="1">
                <a:solidFill>
                  <a:schemeClr val="lt1"/>
                </a:solidFill>
              </a:rPr>
              <a:t>sí</a:t>
            </a:r>
            <a:r>
              <a:rPr lang="en" sz="2400" b="1" dirty="0">
                <a:solidFill>
                  <a:schemeClr val="lt1"/>
                </a:solidFill>
              </a:rPr>
              <a:t> </a:t>
            </a:r>
            <a:r>
              <a:rPr lang="en" sz="2400" b="1" dirty="0" err="1">
                <a:solidFill>
                  <a:schemeClr val="lt1"/>
                </a:solidFill>
              </a:rPr>
              <a:t>mismo</a:t>
            </a:r>
            <a:r>
              <a:rPr lang="en" sz="2400" b="1" dirty="0">
                <a:solidFill>
                  <a:schemeClr val="lt1"/>
                </a:solidFill>
              </a:rPr>
              <a:t>. </a:t>
            </a:r>
            <a:endParaRPr dirty="0"/>
          </a:p>
          <a:p>
            <a:pPr marL="0" lvl="0" indent="0" rtl="0">
              <a:lnSpc>
                <a:spcPct val="90000"/>
              </a:lnSpc>
              <a:spcBef>
                <a:spcPts val="1000"/>
              </a:spcBef>
              <a:spcAft>
                <a:spcPts val="0"/>
              </a:spcAft>
              <a:buClr>
                <a:schemeClr val="dk1"/>
              </a:buClr>
              <a:buSzPts val="2400"/>
              <a:buNone/>
            </a:pPr>
            <a:endParaRPr sz="2400" b="1" dirty="0">
              <a:solidFill>
                <a:schemeClr val="lt1"/>
              </a:solidFill>
            </a:endParaRPr>
          </a:p>
          <a:p>
            <a:pPr marL="0" lvl="0" indent="0" rtl="0">
              <a:lnSpc>
                <a:spcPct val="90000"/>
              </a:lnSpc>
              <a:spcBef>
                <a:spcPts val="1000"/>
              </a:spcBef>
              <a:spcAft>
                <a:spcPts val="0"/>
              </a:spcAft>
              <a:buClr>
                <a:schemeClr val="lt1"/>
              </a:buClr>
              <a:buSzPts val="2400"/>
              <a:buNone/>
            </a:pPr>
            <a:r>
              <a:rPr lang="en" sz="2400" b="1" dirty="0" err="1">
                <a:solidFill>
                  <a:schemeClr val="lt1"/>
                </a:solidFill>
              </a:rPr>
              <a:t>Ejemplo</a:t>
            </a:r>
            <a:r>
              <a:rPr lang="en" sz="2400" b="1" dirty="0">
                <a:solidFill>
                  <a:schemeClr val="lt1"/>
                </a:solidFill>
              </a:rPr>
              <a:t>: Andrea se </a:t>
            </a:r>
            <a:r>
              <a:rPr lang="en" sz="2400" b="1" dirty="0" err="1">
                <a:solidFill>
                  <a:schemeClr val="lt1"/>
                </a:solidFill>
              </a:rPr>
              <a:t>enoja</a:t>
            </a:r>
            <a:r>
              <a:rPr lang="en" sz="2400" b="1" dirty="0">
                <a:solidFill>
                  <a:schemeClr val="lt1"/>
                </a:solidFill>
              </a:rPr>
              <a:t> </a:t>
            </a:r>
            <a:r>
              <a:rPr lang="en" sz="2400" b="1" dirty="0" err="1">
                <a:solidFill>
                  <a:schemeClr val="lt1"/>
                </a:solidFill>
              </a:rPr>
              <a:t>mucho</a:t>
            </a:r>
            <a:r>
              <a:rPr lang="en" sz="2400" b="1" dirty="0">
                <a:solidFill>
                  <a:schemeClr val="lt1"/>
                </a:solidFill>
              </a:rPr>
              <a:t> con Claudia </a:t>
            </a:r>
            <a:r>
              <a:rPr lang="en" sz="2400" b="1" dirty="0" err="1">
                <a:solidFill>
                  <a:schemeClr val="lt1"/>
                </a:solidFill>
              </a:rPr>
              <a:t>porque</a:t>
            </a:r>
            <a:r>
              <a:rPr lang="en" sz="2400" b="1" dirty="0">
                <a:solidFill>
                  <a:schemeClr val="lt1"/>
                </a:solidFill>
              </a:rPr>
              <a:t> </a:t>
            </a:r>
            <a:r>
              <a:rPr lang="en" sz="2400" b="1" dirty="0" err="1">
                <a:solidFill>
                  <a:schemeClr val="lt1"/>
                </a:solidFill>
              </a:rPr>
              <a:t>ella</a:t>
            </a:r>
            <a:r>
              <a:rPr lang="en" sz="2400" b="1" dirty="0">
                <a:solidFill>
                  <a:schemeClr val="lt1"/>
                </a:solidFill>
              </a:rPr>
              <a:t> no </a:t>
            </a:r>
            <a:r>
              <a:rPr lang="en" sz="2400" b="1" dirty="0" err="1">
                <a:solidFill>
                  <a:schemeClr val="lt1"/>
                </a:solidFill>
              </a:rPr>
              <a:t>debería</a:t>
            </a:r>
            <a:r>
              <a:rPr lang="en" sz="2400" b="1" dirty="0">
                <a:solidFill>
                  <a:schemeClr val="lt1"/>
                </a:solidFill>
              </a:rPr>
              <a:t> </a:t>
            </a:r>
            <a:r>
              <a:rPr lang="en" sz="2400" b="1" dirty="0" err="1">
                <a:solidFill>
                  <a:schemeClr val="lt1"/>
                </a:solidFill>
              </a:rPr>
              <a:t>hablar</a:t>
            </a:r>
            <a:r>
              <a:rPr lang="en" sz="2400" b="1" dirty="0">
                <a:solidFill>
                  <a:schemeClr val="lt1"/>
                </a:solidFill>
              </a:rPr>
              <a:t> con </a:t>
            </a:r>
            <a:r>
              <a:rPr lang="en" sz="2400" b="1" dirty="0" err="1">
                <a:solidFill>
                  <a:schemeClr val="lt1"/>
                </a:solidFill>
              </a:rPr>
              <a:t>otras</a:t>
            </a:r>
            <a:r>
              <a:rPr lang="en" sz="2400" b="1" dirty="0">
                <a:solidFill>
                  <a:schemeClr val="lt1"/>
                </a:solidFill>
              </a:rPr>
              <a:t> personas </a:t>
            </a:r>
            <a:r>
              <a:rPr lang="en" sz="2400" b="1" dirty="0" err="1">
                <a:solidFill>
                  <a:schemeClr val="lt1"/>
                </a:solidFill>
              </a:rPr>
              <a:t>sobre</a:t>
            </a:r>
            <a:r>
              <a:rPr lang="en" sz="2400" b="1" dirty="0">
                <a:solidFill>
                  <a:schemeClr val="lt1"/>
                </a:solidFill>
              </a:rPr>
              <a:t> </a:t>
            </a:r>
            <a:r>
              <a:rPr lang="en" sz="2400" b="1" dirty="0" err="1">
                <a:solidFill>
                  <a:schemeClr val="lt1"/>
                </a:solidFill>
              </a:rPr>
              <a:t>sus</a:t>
            </a:r>
            <a:r>
              <a:rPr lang="en" sz="2400" b="1" dirty="0">
                <a:solidFill>
                  <a:schemeClr val="lt1"/>
                </a:solidFill>
              </a:rPr>
              <a:t> </a:t>
            </a:r>
            <a:r>
              <a:rPr lang="en" sz="2400" b="1" dirty="0" err="1">
                <a:solidFill>
                  <a:schemeClr val="lt1"/>
                </a:solidFill>
              </a:rPr>
              <a:t>problemas</a:t>
            </a:r>
            <a:r>
              <a:rPr lang="en" sz="2400" b="1" dirty="0">
                <a:solidFill>
                  <a:schemeClr val="lt1"/>
                </a:solidFill>
              </a:rPr>
              <a:t> sin </a:t>
            </a:r>
            <a:r>
              <a:rPr lang="en" sz="2400" b="1" dirty="0" err="1">
                <a:solidFill>
                  <a:schemeClr val="lt1"/>
                </a:solidFill>
              </a:rPr>
              <a:t>preguntarle</a:t>
            </a:r>
            <a:r>
              <a:rPr lang="en" sz="2400" b="1" dirty="0">
                <a:solidFill>
                  <a:schemeClr val="lt1"/>
                </a:solidFill>
              </a:rPr>
              <a:t> primero. Claudia </a:t>
            </a:r>
            <a:r>
              <a:rPr lang="en" sz="2400" b="1" dirty="0" err="1">
                <a:solidFill>
                  <a:schemeClr val="lt1"/>
                </a:solidFill>
              </a:rPr>
              <a:t>habla</a:t>
            </a:r>
            <a:r>
              <a:rPr lang="en" sz="2400" b="1" dirty="0">
                <a:solidFill>
                  <a:schemeClr val="lt1"/>
                </a:solidFill>
              </a:rPr>
              <a:t> de </a:t>
            </a:r>
            <a:r>
              <a:rPr lang="en" sz="2400" b="1" dirty="0" err="1">
                <a:solidFill>
                  <a:schemeClr val="lt1"/>
                </a:solidFill>
              </a:rPr>
              <a:t>más</a:t>
            </a:r>
            <a:r>
              <a:rPr lang="en" sz="2400" b="1" dirty="0">
                <a:solidFill>
                  <a:schemeClr val="lt1"/>
                </a:solidFill>
              </a:rPr>
              <a:t>, </a:t>
            </a:r>
            <a:r>
              <a:rPr lang="en" sz="2400" b="1" dirty="0" err="1">
                <a:solidFill>
                  <a:schemeClr val="lt1"/>
                </a:solidFill>
              </a:rPr>
              <a:t>piensa</a:t>
            </a:r>
            <a:r>
              <a:rPr lang="en" sz="2400" b="1" dirty="0">
                <a:solidFill>
                  <a:schemeClr val="lt1"/>
                </a:solidFill>
              </a:rPr>
              <a:t> Andrea.  </a:t>
            </a:r>
            <a:endParaRPr sz="2400" b="1" dirty="0">
              <a:solidFill>
                <a:schemeClr val="lt1"/>
              </a:solidFill>
            </a:endParaRPr>
          </a:p>
          <a:p>
            <a:pPr marL="0" lvl="0" indent="0" rtl="0">
              <a:lnSpc>
                <a:spcPct val="90000"/>
              </a:lnSpc>
              <a:spcBef>
                <a:spcPts val="0"/>
              </a:spcBef>
              <a:spcAft>
                <a:spcPts val="1600"/>
              </a:spcAft>
              <a:buClr>
                <a:schemeClr val="dk1"/>
              </a:buClr>
              <a:buSzPts val="2800"/>
              <a:buNone/>
            </a:pPr>
            <a:endParaRPr sz="2800" b="1" dirty="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7" name="Imagen 6">
            <a:extLst>
              <a:ext uri="{FF2B5EF4-FFF2-40B4-BE49-F238E27FC236}">
                <a16:creationId xmlns:a16="http://schemas.microsoft.com/office/drawing/2014/main" id="{A1E71F0E-ED20-4040-9A45-3B3CE930BF3D}"/>
              </a:ext>
            </a:extLst>
          </p:cNvPr>
          <p:cNvPicPr>
            <a:picLocks noChangeAspect="1"/>
          </p:cNvPicPr>
          <p:nvPr/>
        </p:nvPicPr>
        <p:blipFill>
          <a:blip r:embed="rId3"/>
          <a:stretch>
            <a:fillRect/>
          </a:stretch>
        </p:blipFill>
        <p:spPr>
          <a:xfrm>
            <a:off x="0" y="0"/>
            <a:ext cx="9144000" cy="5143500"/>
          </a:xfrm>
          <a:prstGeom prst="rect">
            <a:avLst/>
          </a:prstGeom>
        </p:spPr>
      </p:pic>
      <p:sp>
        <p:nvSpPr>
          <p:cNvPr id="159" name="Google Shape;159;p9"/>
          <p:cNvSpPr/>
          <p:nvPr/>
        </p:nvSpPr>
        <p:spPr>
          <a:xfrm>
            <a:off x="0" y="6793"/>
            <a:ext cx="9144001" cy="763200"/>
          </a:xfrm>
          <a:prstGeom prst="rect">
            <a:avLst/>
          </a:prstGeom>
          <a:solidFill>
            <a:srgbClr val="1C9B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0" name="Google Shape;160;p9"/>
          <p:cNvSpPr txBox="1">
            <a:spLocks noGrp="1"/>
          </p:cNvSpPr>
          <p:nvPr>
            <p:ph type="title"/>
          </p:nvPr>
        </p:nvSpPr>
        <p:spPr>
          <a:xfrm>
            <a:off x="185854" y="46800"/>
            <a:ext cx="8425220" cy="672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800"/>
              <a:buFont typeface="Calibri"/>
              <a:buNone/>
            </a:pPr>
            <a:r>
              <a:rPr lang="en" sz="4400" b="1">
                <a:solidFill>
                  <a:schemeClr val="lt1"/>
                </a:solidFill>
                <a:latin typeface="Calibri"/>
                <a:ea typeface="Calibri"/>
                <a:cs typeface="Calibri"/>
                <a:sym typeface="Calibri"/>
              </a:rPr>
              <a:t>Paso 3. Generalización  </a:t>
            </a:r>
            <a:endParaRPr sz="4400" b="1">
              <a:solidFill>
                <a:schemeClr val="lt1"/>
              </a:solidFill>
              <a:latin typeface="Calibri"/>
              <a:ea typeface="Calibri"/>
              <a:cs typeface="Calibri"/>
              <a:sym typeface="Calibri"/>
            </a:endParaRPr>
          </a:p>
        </p:txBody>
      </p:sp>
      <p:sp>
        <p:nvSpPr>
          <p:cNvPr id="163" name="Google Shape;163;p9"/>
          <p:cNvSpPr txBox="1"/>
          <p:nvPr/>
        </p:nvSpPr>
        <p:spPr>
          <a:xfrm>
            <a:off x="483220" y="1375317"/>
            <a:ext cx="8394380" cy="327170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000000"/>
              </a:buClr>
              <a:buSzPts val="2400"/>
              <a:buFont typeface="Arial"/>
              <a:buNone/>
            </a:pPr>
            <a:r>
              <a:rPr lang="en" sz="2400" b="1" i="0" u="none" strike="noStrike" cap="none" dirty="0" err="1">
                <a:solidFill>
                  <a:schemeClr val="lt1"/>
                </a:solidFill>
                <a:latin typeface="Calibri"/>
                <a:ea typeface="Calibri"/>
                <a:cs typeface="Calibri"/>
                <a:sym typeface="Calibri"/>
              </a:rPr>
              <a:t>Enojarse</a:t>
            </a:r>
            <a:r>
              <a:rPr lang="en" sz="2400" b="1" i="0" u="none" strike="noStrike" cap="none" dirty="0">
                <a:solidFill>
                  <a:schemeClr val="lt1"/>
                </a:solidFill>
                <a:latin typeface="Calibri"/>
                <a:ea typeface="Calibri"/>
                <a:cs typeface="Calibri"/>
                <a:sym typeface="Calibri"/>
              </a:rPr>
              <a:t> con la persona </a:t>
            </a:r>
            <a:r>
              <a:rPr lang="en" sz="2400" b="1" i="0" u="none" strike="noStrike" cap="none" dirty="0" err="1">
                <a:solidFill>
                  <a:schemeClr val="lt1"/>
                </a:solidFill>
                <a:latin typeface="Calibri"/>
                <a:ea typeface="Calibri"/>
                <a:cs typeface="Calibri"/>
                <a:sym typeface="Calibri"/>
              </a:rPr>
              <a:t>por</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todo</a:t>
            </a:r>
            <a:r>
              <a:rPr lang="en" sz="2400" b="1" i="0" u="none" strike="noStrike" cap="none" dirty="0">
                <a:solidFill>
                  <a:schemeClr val="lt1"/>
                </a:solidFill>
                <a:latin typeface="Calibri"/>
                <a:ea typeface="Calibri"/>
                <a:cs typeface="Calibri"/>
                <a:sym typeface="Calibri"/>
              </a:rPr>
              <a:t> lo que </a:t>
            </a:r>
            <a:r>
              <a:rPr lang="en" sz="2400" b="1" i="0" u="none" strike="noStrike" cap="none" dirty="0" err="1">
                <a:solidFill>
                  <a:schemeClr val="lt1"/>
                </a:solidFill>
                <a:latin typeface="Calibri"/>
                <a:ea typeface="Calibri"/>
                <a:cs typeface="Calibri"/>
                <a:sym typeface="Calibri"/>
              </a:rPr>
              <a:t>hace</a:t>
            </a:r>
            <a:r>
              <a:rPr lang="en" sz="2400" b="1" i="0" u="none" strike="noStrike" cap="none" dirty="0">
                <a:solidFill>
                  <a:schemeClr val="lt1"/>
                </a:solidFill>
                <a:latin typeface="Calibri"/>
                <a:ea typeface="Calibri"/>
                <a:cs typeface="Calibri"/>
                <a:sym typeface="Calibri"/>
              </a:rPr>
              <a:t>, no </a:t>
            </a:r>
            <a:r>
              <a:rPr lang="en" sz="2400" b="1" i="0" u="none" strike="noStrike" cap="none" dirty="0" err="1">
                <a:solidFill>
                  <a:schemeClr val="lt1"/>
                </a:solidFill>
                <a:latin typeface="Calibri"/>
                <a:ea typeface="Calibri"/>
                <a:cs typeface="Calibri"/>
                <a:sym typeface="Calibri"/>
              </a:rPr>
              <a:t>solamente</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por</a:t>
            </a:r>
            <a:r>
              <a:rPr lang="en" sz="2400" b="1" i="0" u="none" strike="noStrike" cap="none" dirty="0">
                <a:solidFill>
                  <a:schemeClr val="lt1"/>
                </a:solidFill>
                <a:latin typeface="Calibri"/>
                <a:ea typeface="Calibri"/>
                <a:cs typeface="Calibri"/>
                <a:sym typeface="Calibri"/>
              </a:rPr>
              <a:t> el </a:t>
            </a:r>
            <a:r>
              <a:rPr lang="en" sz="2400" b="1" i="0" u="none" strike="noStrike" cap="none" dirty="0" err="1">
                <a:solidFill>
                  <a:schemeClr val="lt1"/>
                </a:solidFill>
                <a:latin typeface="Calibri"/>
                <a:ea typeface="Calibri"/>
                <a:cs typeface="Calibri"/>
                <a:sym typeface="Calibri"/>
              </a:rPr>
              <a:t>desacuerdo</a:t>
            </a:r>
            <a:r>
              <a:rPr lang="en" sz="2400" b="1" i="0" u="none" strike="noStrike" cap="none" dirty="0">
                <a:solidFill>
                  <a:schemeClr val="lt1"/>
                </a:solidFill>
                <a:latin typeface="Calibri"/>
                <a:ea typeface="Calibri"/>
                <a:cs typeface="Calibri"/>
                <a:sym typeface="Calibri"/>
              </a:rPr>
              <a:t>.</a:t>
            </a:r>
            <a:endParaRPr sz="2400" b="1" i="0" u="none" strike="noStrike" cap="none" dirty="0">
              <a:solidFill>
                <a:schemeClr val="lt1"/>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ts val="2400"/>
              <a:buFont typeface="Arial"/>
              <a:buNone/>
            </a:pPr>
            <a:endParaRPr sz="2400" b="1" i="0" u="none" strike="noStrike" cap="none" dirty="0">
              <a:solidFill>
                <a:schemeClr val="lt1"/>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ts val="2400"/>
              <a:buFont typeface="Arial"/>
              <a:buNone/>
            </a:pPr>
            <a:r>
              <a:rPr lang="en" sz="2400" b="1" i="0" u="none" strike="noStrike" cap="none" dirty="0" err="1">
                <a:solidFill>
                  <a:schemeClr val="lt1"/>
                </a:solidFill>
                <a:latin typeface="Calibri"/>
                <a:ea typeface="Calibri"/>
                <a:cs typeface="Calibri"/>
                <a:sym typeface="Calibri"/>
              </a:rPr>
              <a:t>Ejemplo</a:t>
            </a:r>
            <a:r>
              <a:rPr lang="en" sz="2400" b="1" i="0" u="none" strike="noStrike" cap="none" dirty="0">
                <a:solidFill>
                  <a:schemeClr val="lt1"/>
                </a:solidFill>
                <a:latin typeface="Calibri"/>
                <a:ea typeface="Calibri"/>
                <a:cs typeface="Calibri"/>
                <a:sym typeface="Calibri"/>
              </a:rPr>
              <a:t>: Andrea </a:t>
            </a:r>
            <a:r>
              <a:rPr lang="en" sz="2400" b="1" i="0" u="none" strike="noStrike" cap="none" dirty="0" err="1">
                <a:solidFill>
                  <a:schemeClr val="lt1"/>
                </a:solidFill>
                <a:latin typeface="Calibri"/>
                <a:ea typeface="Calibri"/>
                <a:cs typeface="Calibri"/>
                <a:sym typeface="Calibri"/>
              </a:rPr>
              <a:t>piensa</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en</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cuantas</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veces</a:t>
            </a:r>
            <a:r>
              <a:rPr lang="en" sz="2400" b="1" i="0" u="none" strike="noStrike" cap="none" dirty="0">
                <a:solidFill>
                  <a:schemeClr val="lt1"/>
                </a:solidFill>
                <a:latin typeface="Calibri"/>
                <a:ea typeface="Calibri"/>
                <a:cs typeface="Calibri"/>
                <a:sym typeface="Calibri"/>
              </a:rPr>
              <a:t> Claudia ha </a:t>
            </a:r>
            <a:r>
              <a:rPr lang="en" sz="2400" b="1" i="0" u="none" strike="noStrike" cap="none" dirty="0" err="1">
                <a:solidFill>
                  <a:schemeClr val="lt1"/>
                </a:solidFill>
                <a:latin typeface="Calibri"/>
                <a:ea typeface="Calibri"/>
                <a:cs typeface="Calibri"/>
                <a:sym typeface="Calibri"/>
              </a:rPr>
              <a:t>hecho</a:t>
            </a:r>
            <a:r>
              <a:rPr lang="en" sz="2400" b="1" i="0" u="none" strike="noStrike" cap="none" dirty="0">
                <a:solidFill>
                  <a:schemeClr val="lt1"/>
                </a:solidFill>
                <a:latin typeface="Calibri"/>
                <a:ea typeface="Calibri"/>
                <a:cs typeface="Calibri"/>
                <a:sym typeface="Calibri"/>
              </a:rPr>
              <a:t> lo </a:t>
            </a:r>
            <a:r>
              <a:rPr lang="en" sz="2400" b="1" i="0" u="none" strike="noStrike" cap="none" dirty="0" err="1">
                <a:solidFill>
                  <a:schemeClr val="lt1"/>
                </a:solidFill>
                <a:latin typeface="Calibri"/>
                <a:ea typeface="Calibri"/>
                <a:cs typeface="Calibri"/>
                <a:sym typeface="Calibri"/>
              </a:rPr>
              <a:t>mismo</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hablar</a:t>
            </a:r>
            <a:r>
              <a:rPr lang="en" sz="2400" b="1" i="0" u="none" strike="noStrike" cap="none" dirty="0">
                <a:solidFill>
                  <a:schemeClr val="lt1"/>
                </a:solidFill>
                <a:latin typeface="Calibri"/>
                <a:ea typeface="Calibri"/>
                <a:cs typeface="Calibri"/>
                <a:sym typeface="Calibri"/>
              </a:rPr>
              <a:t> de </a:t>
            </a:r>
            <a:r>
              <a:rPr lang="en" sz="2400" b="1" i="0" u="none" strike="noStrike" cap="none" dirty="0" err="1">
                <a:solidFill>
                  <a:schemeClr val="lt1"/>
                </a:solidFill>
                <a:latin typeface="Calibri"/>
                <a:ea typeface="Calibri"/>
                <a:cs typeface="Calibri"/>
                <a:sym typeface="Calibri"/>
              </a:rPr>
              <a:t>sus</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cosas</a:t>
            </a:r>
            <a:r>
              <a:rPr lang="en" sz="2400" b="1" i="0" u="none" strike="noStrike" cap="none" dirty="0">
                <a:solidFill>
                  <a:schemeClr val="lt1"/>
                </a:solidFill>
                <a:latin typeface="Calibri"/>
                <a:ea typeface="Calibri"/>
                <a:cs typeface="Calibri"/>
                <a:sym typeface="Calibri"/>
              </a:rPr>
              <a:t> sin </a:t>
            </a:r>
            <a:r>
              <a:rPr lang="en" sz="2400" b="1" i="0" u="none" strike="noStrike" cap="none" dirty="0" err="1">
                <a:solidFill>
                  <a:schemeClr val="lt1"/>
                </a:solidFill>
                <a:latin typeface="Calibri"/>
                <a:ea typeface="Calibri"/>
                <a:cs typeface="Calibri"/>
                <a:sym typeface="Calibri"/>
              </a:rPr>
              <a:t>pedirle</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permiso</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meterse</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en</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temas</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ajenos</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intentar</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solucionar</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todo</a:t>
            </a:r>
            <a:r>
              <a:rPr lang="en" sz="2400" b="1" i="0" u="none" strike="noStrike" cap="none" dirty="0">
                <a:solidFill>
                  <a:schemeClr val="lt1"/>
                </a:solidFill>
                <a:latin typeface="Calibri"/>
                <a:ea typeface="Calibri"/>
                <a:cs typeface="Calibri"/>
                <a:sym typeface="Calibri"/>
              </a:rPr>
              <a:t> lo de </a:t>
            </a:r>
            <a:r>
              <a:rPr lang="en" sz="2400" b="1" i="0" u="none" strike="noStrike" cap="none" dirty="0" err="1">
                <a:solidFill>
                  <a:schemeClr val="lt1"/>
                </a:solidFill>
                <a:latin typeface="Calibri"/>
                <a:ea typeface="Calibri"/>
                <a:cs typeface="Calibri"/>
                <a:sym typeface="Calibri"/>
              </a:rPr>
              <a:t>los</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demás</a:t>
            </a:r>
            <a:r>
              <a:rPr lang="en" sz="2400" b="1" i="0" u="none" strike="noStrike" cap="none" dirty="0">
                <a:solidFill>
                  <a:schemeClr val="lt1"/>
                </a:solidFill>
                <a:latin typeface="Calibri"/>
                <a:ea typeface="Calibri"/>
                <a:cs typeface="Calibri"/>
                <a:sym typeface="Calibri"/>
              </a:rPr>
              <a:t>. </a:t>
            </a:r>
            <a:r>
              <a:rPr lang="en" sz="2400" b="1" i="0" u="none" strike="noStrike" cap="none" dirty="0" err="1">
                <a:solidFill>
                  <a:schemeClr val="lt1"/>
                </a:solidFill>
                <a:latin typeface="Calibri"/>
                <a:ea typeface="Calibri"/>
                <a:cs typeface="Calibri"/>
                <a:sym typeface="Calibri"/>
              </a:rPr>
              <a:t>Empieza</a:t>
            </a:r>
            <a:r>
              <a:rPr lang="en" sz="2400" b="1" i="0" u="none" strike="noStrike" cap="none" dirty="0">
                <a:solidFill>
                  <a:schemeClr val="lt1"/>
                </a:solidFill>
                <a:latin typeface="Calibri"/>
                <a:ea typeface="Calibri"/>
                <a:cs typeface="Calibri"/>
                <a:sym typeface="Calibri"/>
              </a:rPr>
              <a:t> a </a:t>
            </a:r>
            <a:r>
              <a:rPr lang="en" sz="2400" b="1" i="0" u="none" strike="noStrike" cap="none" dirty="0" err="1">
                <a:solidFill>
                  <a:schemeClr val="lt1"/>
                </a:solidFill>
                <a:latin typeface="Calibri"/>
                <a:ea typeface="Calibri"/>
                <a:cs typeface="Calibri"/>
                <a:sym typeface="Calibri"/>
              </a:rPr>
              <a:t>ver</a:t>
            </a:r>
            <a:r>
              <a:rPr lang="en" sz="2400" b="1" i="0" u="none" strike="noStrike" cap="none" dirty="0">
                <a:solidFill>
                  <a:schemeClr val="lt1"/>
                </a:solidFill>
                <a:latin typeface="Calibri"/>
                <a:ea typeface="Calibri"/>
                <a:cs typeface="Calibri"/>
                <a:sym typeface="Calibri"/>
              </a:rPr>
              <a:t> mal </a:t>
            </a:r>
            <a:r>
              <a:rPr lang="en" sz="2400" b="1" i="0" u="none" strike="noStrike" cap="none" dirty="0" err="1">
                <a:solidFill>
                  <a:schemeClr val="lt1"/>
                </a:solidFill>
                <a:latin typeface="Calibri"/>
                <a:ea typeface="Calibri"/>
                <a:cs typeface="Calibri"/>
                <a:sym typeface="Calibri"/>
              </a:rPr>
              <a:t>todo</a:t>
            </a:r>
            <a:r>
              <a:rPr lang="en" sz="2400" b="1" i="0" u="none" strike="noStrike" cap="none" dirty="0">
                <a:solidFill>
                  <a:schemeClr val="lt1"/>
                </a:solidFill>
                <a:latin typeface="Calibri"/>
                <a:ea typeface="Calibri"/>
                <a:cs typeface="Calibri"/>
                <a:sym typeface="Calibri"/>
              </a:rPr>
              <a:t> lo que </a:t>
            </a:r>
            <a:r>
              <a:rPr lang="en" sz="2400" b="1" i="0" u="none" strike="noStrike" cap="none" dirty="0" err="1">
                <a:solidFill>
                  <a:schemeClr val="lt1"/>
                </a:solidFill>
                <a:latin typeface="Calibri"/>
                <a:ea typeface="Calibri"/>
                <a:cs typeface="Calibri"/>
                <a:sym typeface="Calibri"/>
              </a:rPr>
              <a:t>hace</a:t>
            </a:r>
            <a:r>
              <a:rPr lang="en" sz="2400" b="1" i="0" u="none" strike="noStrike" cap="none" dirty="0">
                <a:solidFill>
                  <a:schemeClr val="lt1"/>
                </a:solidFill>
                <a:latin typeface="Calibri"/>
                <a:ea typeface="Calibri"/>
                <a:cs typeface="Calibri"/>
                <a:sym typeface="Calibri"/>
              </a:rPr>
              <a:t> Claudia.</a:t>
            </a:r>
            <a:endParaRPr sz="2400" b="1" i="0" u="none" strike="noStrike" cap="none" dirty="0">
              <a:solidFill>
                <a:schemeClr val="lt1"/>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2800"/>
              <a:buFont typeface="Arial"/>
              <a:buNone/>
            </a:pPr>
            <a:endParaRPr sz="2800" b="1" i="0" u="none" strike="noStrike" cap="none" dirty="0">
              <a:solidFill>
                <a:schemeClr val="lt1"/>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2800"/>
              <a:buFont typeface="Arial"/>
              <a:buNone/>
            </a:pPr>
            <a:endParaRPr sz="2800" b="1" i="0" u="none" strike="noStrike" cap="none" dirty="0">
              <a:solidFill>
                <a:schemeClr val="lt1"/>
              </a:solidFill>
              <a:latin typeface="Calibri"/>
              <a:ea typeface="Calibri"/>
              <a:cs typeface="Calibri"/>
              <a:sym typeface="Calibri"/>
            </a:endParaRPr>
          </a:p>
          <a:p>
            <a:pPr marL="0" marR="0" lvl="0" indent="0" algn="l" rtl="0">
              <a:lnSpc>
                <a:spcPct val="115000"/>
              </a:lnSpc>
              <a:spcBef>
                <a:spcPts val="0"/>
              </a:spcBef>
              <a:spcAft>
                <a:spcPts val="1600"/>
              </a:spcAft>
              <a:buClr>
                <a:srgbClr val="000000"/>
              </a:buClr>
              <a:buSzPts val="1600"/>
              <a:buFont typeface="Arial"/>
              <a:buNone/>
            </a:pPr>
            <a:endParaRPr sz="1600" b="1" i="0" u="none" strike="noStrike" cap="none" dirty="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1213</Words>
  <Application>Microsoft Macintosh PowerPoint</Application>
  <PresentationFormat>Presentación en pantalla (16:9)</PresentationFormat>
  <Paragraphs>109</Paragraphs>
  <Slides>23</Slides>
  <Notes>23</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23</vt:i4>
      </vt:variant>
    </vt:vector>
  </HeadingPairs>
  <TitlesOfParts>
    <vt:vector size="27" baseType="lpstr">
      <vt:lpstr>Caveat</vt:lpstr>
      <vt:lpstr>Calibri</vt:lpstr>
      <vt:lpstr>Arial</vt:lpstr>
      <vt:lpstr>Office Theme</vt:lpstr>
      <vt:lpstr>¿Espiral o Ciclo?</vt:lpstr>
      <vt:lpstr> La empatía, es decir la capacidad de ponerse en el lugar del otro, es un valor necesario en todas las interacciones sociales. Sin embargo, es más difícil de lograr cuando estamos en desacuerdo con otros.  </vt:lpstr>
      <vt:lpstr>Para ejercitar este valor conoceremos dos formas de enfrentar conflictos, así comprenderemos por qué la empatía nos permite llegar a soluciones constructivas.</vt:lpstr>
      <vt:lpstr>Presentación de PowerPoint</vt:lpstr>
      <vt:lpstr>Las reacciones que surgen en el espiral crean una “escalada” del conflicto, en que aumenta el desacuerdo en lugar de resolverse. Los pasos que ocurren no son necesariamente secuenciales, pueden darse en otro orden, al mismo tiempo, o incluso algunos de ellos no estar presentes.</vt:lpstr>
      <vt:lpstr>Presentación de PowerPoint</vt:lpstr>
      <vt:lpstr>Paso 1. Desacuerdo </vt:lpstr>
      <vt:lpstr>Paso 2. Persona = Problema </vt:lpstr>
      <vt:lpstr>Paso 3. Generalización  </vt:lpstr>
      <vt:lpstr>Paso 4. Involucrar a otros  </vt:lpstr>
      <vt:lpstr>Paso 5. Reacciones exageradas  </vt:lpstr>
      <vt:lpstr>Paso 6. Emociones negativas  </vt:lpstr>
      <vt:lpstr>Paso 7. Agresividad</vt:lpstr>
      <vt:lpstr>En el ciclo del conflicto, la persona reflexiona considerando sus emociones y las del otro. No actúa produciendo una escalada como en el espiral, si no que prima la calma, el pensar y la empatía. El foco está puesto en solucionar el problema y no en actuar sin pensar a partir de la intensidad de las emociones. </vt:lpstr>
      <vt:lpstr>Presentación de PowerPoint</vt:lpstr>
      <vt:lpstr>Paso 1. Situación inicial </vt:lpstr>
      <vt:lpstr>Paso 2. Acciones o decisiones que causan dolor </vt:lpstr>
      <vt:lpstr>Paso 3. Emociones negativos </vt:lpstr>
      <vt:lpstr>Paso 4. Analizar sentimientos propios y  situación del otro (Empatía)</vt:lpstr>
      <vt:lpstr>Paso 5. Identificación de soluciones </vt:lpstr>
      <vt:lpstr>Paso 6. Resolución del conflicto </vt:lpstr>
      <vt:lpstr>Paso 7. Situación inicial</vt:lpstr>
      <vt:lpstr>Conclusión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¿Espiral o Ciclo?</dc:title>
  <dc:creator>Constanza</dc:creator>
  <cp:lastModifiedBy>Microsoft Office User</cp:lastModifiedBy>
  <cp:revision>3</cp:revision>
  <dcterms:modified xsi:type="dcterms:W3CDTF">2021-06-14T04:27:47Z</dcterms:modified>
</cp:coreProperties>
</file>